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4" r:id="rId1"/>
  </p:sldMasterIdLst>
  <p:notesMasterIdLst>
    <p:notesMasterId r:id="rId39"/>
  </p:notesMasterIdLst>
  <p:sldIdLst>
    <p:sldId id="299" r:id="rId2"/>
    <p:sldId id="256" r:id="rId3"/>
    <p:sldId id="29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80" r:id="rId24"/>
    <p:sldId id="281" r:id="rId25"/>
    <p:sldId id="282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3" r:id="rId34"/>
    <p:sldId id="294" r:id="rId35"/>
    <p:sldId id="295" r:id="rId36"/>
    <p:sldId id="296" r:id="rId37"/>
    <p:sldId id="297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97063-6C6B-4335-91F4-9F82D63CED41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AEACA-A55C-4B26-A97B-8A080FE57E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070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AEACA-A55C-4B26-A97B-8A080FE57EC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531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6013" y="274638"/>
            <a:ext cx="7570787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16013" y="1600200"/>
            <a:ext cx="3775075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43488" y="1600200"/>
            <a:ext cx="3776662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1116013" y="3938588"/>
            <a:ext cx="7704137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116013" y="6245225"/>
            <a:ext cx="1655762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0EFABFC-F504-431F-9D60-29FCF5B4E4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1116013" y="274638"/>
            <a:ext cx="7570787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16013" y="1600200"/>
            <a:ext cx="3775075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43488" y="1600200"/>
            <a:ext cx="3776662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1116013" y="3938588"/>
            <a:ext cx="3775075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43488" y="3938588"/>
            <a:ext cx="3776662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116013" y="6245225"/>
            <a:ext cx="1655762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6FCA676-2B75-478C-9099-47C385A4EC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6013" y="274638"/>
            <a:ext cx="7570787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16013" y="1600200"/>
            <a:ext cx="7704137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116013" y="3938588"/>
            <a:ext cx="7704137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116013" y="6245225"/>
            <a:ext cx="1655762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FAEB79B-20C8-49A8-B507-352ED96257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  <p:sldLayoutId id="2147483916" r:id="rId12"/>
    <p:sldLayoutId id="2147483917" r:id="rId13"/>
    <p:sldLayoutId id="2147483919" r:id="rId14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916832"/>
            <a:ext cx="8534400" cy="2592288"/>
          </a:xfrm>
        </p:spPr>
        <p:txBody>
          <a:bodyPr>
            <a:normAutofit/>
          </a:bodyPr>
          <a:lstStyle/>
          <a:p>
            <a:r>
              <a:rPr lang="ru-RU" dirty="0" smtClean="0"/>
              <a:t>2021 год</a:t>
            </a:r>
            <a:endParaRPr lang="ru-RU" dirty="0"/>
          </a:p>
        </p:txBody>
      </p:sp>
      <p:pic>
        <p:nvPicPr>
          <p:cNvPr id="2050" name="Picture 2" descr="C:\Users\Детский сад\Downloads\deti_new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856984" cy="655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5536" y="476672"/>
            <a:ext cx="84249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rgbClr val="0070C0"/>
                </a:solidFill>
              </a:rPr>
              <a:t>МЕТОДИЧЕСКОЕ </a:t>
            </a:r>
            <a:r>
              <a:rPr lang="ru-RU" sz="3600" dirty="0" smtClean="0">
                <a:solidFill>
                  <a:srgbClr val="0070C0"/>
                </a:solidFill>
              </a:rPr>
              <a:t>ОБЪЕДИНЕНИЕ</a:t>
            </a:r>
          </a:p>
          <a:p>
            <a:pPr algn="ctr"/>
            <a:r>
              <a:rPr lang="ru-RU" sz="3600" dirty="0">
                <a:solidFill>
                  <a:srgbClr val="0070C0"/>
                </a:solidFill>
              </a:rPr>
              <a:t/>
            </a:r>
            <a:br>
              <a:rPr lang="ru-RU" sz="3600" dirty="0">
                <a:solidFill>
                  <a:srgbClr val="0070C0"/>
                </a:solidFill>
              </a:rPr>
            </a:br>
            <a:r>
              <a:rPr lang="ru-RU" sz="3600" dirty="0" smtClean="0">
                <a:solidFill>
                  <a:srgbClr val="0070C0"/>
                </a:solidFill>
              </a:rPr>
              <a:t>           УЧИТЕЛЕЙ- ЛОГОПЕДОВ</a:t>
            </a:r>
          </a:p>
          <a:p>
            <a:pPr algn="ctr"/>
            <a:r>
              <a:rPr lang="ru-RU" sz="3200" dirty="0"/>
              <a:t/>
            </a:r>
            <a:br>
              <a:rPr lang="ru-RU" sz="3200" dirty="0"/>
            </a:br>
            <a:r>
              <a:rPr lang="ru-RU" sz="2800" dirty="0">
                <a:solidFill>
                  <a:srgbClr val="C00000"/>
                </a:solidFill>
              </a:rPr>
              <a:t>Пролетарского района города </a:t>
            </a:r>
            <a:r>
              <a:rPr lang="ru-RU" sz="2800" dirty="0" smtClean="0">
                <a:solidFill>
                  <a:srgbClr val="C00000"/>
                </a:solidFill>
              </a:rPr>
              <a:t>Ростова-на-Дону</a:t>
            </a:r>
          </a:p>
          <a:p>
            <a:pPr algn="ctr"/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r>
              <a:rPr lang="ru-RU" sz="2800" dirty="0">
                <a:solidFill>
                  <a:srgbClr val="C00000"/>
                </a:solidFill>
              </a:rPr>
              <a:t>2021 год</a:t>
            </a:r>
          </a:p>
        </p:txBody>
      </p:sp>
    </p:spTree>
    <p:extLst>
      <p:ext uri="{BB962C8B-B14F-4D97-AF65-F5344CB8AC3E}">
        <p14:creationId xmlns:p14="http://schemas.microsoft.com/office/powerpoint/2010/main" val="1939372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116632"/>
            <a:ext cx="8534400" cy="720080"/>
          </a:xfrm>
        </p:spPr>
        <p:txBody>
          <a:bodyPr>
            <a:normAutofit/>
          </a:bodyPr>
          <a:lstStyle/>
          <a:p>
            <a:r>
              <a:rPr lang="ru-RU" sz="3200" dirty="0"/>
              <a:t>Физиологическая основа плавности речи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752" y="1700808"/>
            <a:ext cx="8503920" cy="4398240"/>
          </a:xfrm>
        </p:spPr>
        <p:txBody>
          <a:bodyPr/>
          <a:lstStyle/>
          <a:p>
            <a:endParaRPr lang="ru-RU" b="1" dirty="0" smtClean="0"/>
          </a:p>
          <a:p>
            <a:r>
              <a:rPr lang="ru-RU" b="1" dirty="0" smtClean="0"/>
              <a:t>механизмы </a:t>
            </a:r>
            <a:r>
              <a:rPr lang="ru-RU" b="1" dirty="0"/>
              <a:t>координации между дыханием, фонацией и артикуляцией,</a:t>
            </a:r>
            <a:r>
              <a:rPr lang="ru-RU" dirty="0"/>
              <a:t> что обеспечивает формирование речевого дыхания.</a:t>
            </a:r>
          </a:p>
          <a:p>
            <a:endParaRPr lang="ru-RU" dirty="0"/>
          </a:p>
          <a:p>
            <a:r>
              <a:rPr lang="ru-RU" dirty="0"/>
              <a:t> В возрасте 3-х лет эти механизмы находятся в фазе начального становления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332656"/>
            <a:ext cx="8534400" cy="654896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b="1" dirty="0" smtClean="0"/>
              <a:t>Какая речь считается прерывистой?</a:t>
            </a:r>
            <a:endParaRPr lang="ru-RU" sz="3600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r>
              <a:rPr lang="ru-RU" b="1" dirty="0"/>
              <a:t>Замещающие звуки и слова </a:t>
            </a:r>
          </a:p>
          <a:p>
            <a:r>
              <a:rPr lang="ru-RU" b="1" dirty="0"/>
              <a:t>Повторы</a:t>
            </a:r>
            <a:r>
              <a:rPr lang="ru-RU" dirty="0"/>
              <a:t> </a:t>
            </a:r>
          </a:p>
          <a:p>
            <a:r>
              <a:rPr lang="ru-RU" b="1" dirty="0"/>
              <a:t>Паузы</a:t>
            </a:r>
            <a:endParaRPr lang="ru-RU" dirty="0"/>
          </a:p>
          <a:p>
            <a:r>
              <a:rPr lang="ru-RU" b="1" dirty="0"/>
              <a:t>Возвраты </a:t>
            </a:r>
          </a:p>
          <a:p>
            <a:r>
              <a:rPr lang="ru-RU" b="1" dirty="0"/>
              <a:t>Нескоординированные по времени слова.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                                                               </a:t>
            </a:r>
            <a:endParaRPr lang="ru-RU" dirty="0" smtClean="0"/>
          </a:p>
          <a:p>
            <a:pPr marL="0" indent="0" algn="r">
              <a:buNone/>
            </a:pPr>
            <a:r>
              <a:rPr lang="ru-RU" dirty="0" err="1" smtClean="0"/>
              <a:t>Дениэл</a:t>
            </a:r>
            <a:r>
              <a:rPr lang="ru-RU" dirty="0" smtClean="0"/>
              <a:t> </a:t>
            </a:r>
            <a:r>
              <a:rPr lang="ru-RU" dirty="0"/>
              <a:t>де Джой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2708920"/>
            <a:ext cx="8136904" cy="3528392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rgbClr val="FF0000"/>
                </a:solidFill>
              </a:rPr>
              <a:t>Нарушения темпа речи </a:t>
            </a:r>
            <a:endParaRPr lang="ru-RU" sz="2000" dirty="0" smtClean="0">
              <a:solidFill>
                <a:srgbClr val="FF0000"/>
              </a:solidFill>
            </a:endParaRPr>
          </a:p>
          <a:p>
            <a:endParaRPr lang="ru-RU" dirty="0"/>
          </a:p>
          <a:p>
            <a:r>
              <a:rPr lang="ru-RU" sz="2000" i="1" dirty="0" err="1" smtClean="0">
                <a:solidFill>
                  <a:srgbClr val="0070C0"/>
                </a:solidFill>
              </a:rPr>
              <a:t>Брадилалия</a:t>
            </a:r>
            <a:r>
              <a:rPr lang="ru-RU" sz="2000" i="1" dirty="0" smtClean="0">
                <a:solidFill>
                  <a:srgbClr val="0070C0"/>
                </a:solidFill>
              </a:rPr>
              <a:t>                      </a:t>
            </a:r>
            <a:r>
              <a:rPr lang="ru-RU" sz="2000" i="1" dirty="0" err="1" smtClean="0">
                <a:solidFill>
                  <a:srgbClr val="0070C0"/>
                </a:solidFill>
              </a:rPr>
              <a:t>Тахилалия</a:t>
            </a:r>
            <a:endParaRPr lang="ru-RU" sz="2000" i="1" dirty="0">
              <a:solidFill>
                <a:srgbClr val="0070C0"/>
              </a:solidFill>
            </a:endParaRPr>
          </a:p>
          <a:p>
            <a:endParaRPr lang="ru-RU" i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нарушение развития как внешней, так и внутренней </a:t>
            </a:r>
            <a:r>
              <a:rPr lang="ru-RU" dirty="0" smtClean="0"/>
              <a:t>речи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речь </a:t>
            </a:r>
            <a:r>
              <a:rPr lang="ru-RU" dirty="0"/>
              <a:t>становится малопонятной для окружающих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влияние на формирование речи и личности ребенка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разной степени (легкая, средняя, тяжелая)</a:t>
            </a:r>
          </a:p>
          <a:p>
            <a:endParaRPr lang="ru-RU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/>
              <a:t>1. Определение, история изучения, симптоматика и механизм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985822"/>
          </a:xfrm>
        </p:spPr>
        <p:txBody>
          <a:bodyPr>
            <a:normAutofit fontScale="90000"/>
          </a:bodyPr>
          <a:lstStyle/>
          <a:p>
            <a:r>
              <a:rPr lang="ru-RU" sz="4000" b="1" dirty="0" err="1"/>
              <a:t>Брадилалия</a:t>
            </a:r>
            <a:r>
              <a:rPr lang="ru-RU" sz="4000" b="1" dirty="0"/>
              <a:t> (</a:t>
            </a:r>
            <a:r>
              <a:rPr lang="ru-RU" sz="4000" dirty="0"/>
              <a:t>от греч</a:t>
            </a:r>
            <a:r>
              <a:rPr lang="ru-RU" sz="4000" b="1" dirty="0"/>
              <a:t>. </a:t>
            </a:r>
            <a:r>
              <a:rPr lang="ru-RU" sz="4000" dirty="0" err="1"/>
              <a:t>bra</a:t>
            </a:r>
            <a:r>
              <a:rPr lang="en-US" sz="4000" dirty="0" err="1"/>
              <a:t>dy</a:t>
            </a:r>
            <a:r>
              <a:rPr lang="ru-RU" sz="4000" dirty="0" err="1"/>
              <a:t>s</a:t>
            </a:r>
            <a:r>
              <a:rPr lang="ru-RU" sz="4000" dirty="0"/>
              <a:t> — медленный, </a:t>
            </a:r>
            <a:r>
              <a:rPr lang="ru-RU" sz="4000" dirty="0" err="1"/>
              <a:t>lalia</a:t>
            </a:r>
            <a:r>
              <a:rPr lang="ru-RU" sz="4000" dirty="0"/>
              <a:t> — речь)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err="1"/>
              <a:t>Брадилалия</a:t>
            </a:r>
            <a:r>
              <a:rPr lang="ru-RU" dirty="0"/>
              <a:t> – нарушение темпа речи </a:t>
            </a:r>
            <a:r>
              <a:rPr lang="ru-RU" dirty="0" err="1"/>
              <a:t>несудорожного</a:t>
            </a:r>
            <a:r>
              <a:rPr lang="ru-RU" dirty="0"/>
              <a:t> характера, характеризующееся замедленной реализацией артикуляторного акта.   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Синонимы</a:t>
            </a:r>
            <a:r>
              <a:rPr lang="ru-RU" dirty="0"/>
              <a:t>: </a:t>
            </a:r>
            <a:r>
              <a:rPr lang="ru-RU" dirty="0" err="1"/>
              <a:t>Bra</a:t>
            </a:r>
            <a:r>
              <a:rPr lang="en-US" dirty="0"/>
              <a:t>d</a:t>
            </a:r>
            <a:r>
              <a:rPr lang="ru-RU" dirty="0" err="1"/>
              <a:t>yphrasia</a:t>
            </a:r>
            <a:r>
              <a:rPr lang="ru-RU" dirty="0"/>
              <a:t> (</a:t>
            </a:r>
            <a:r>
              <a:rPr lang="ru-RU" dirty="0" err="1"/>
              <a:t>брадифразия</a:t>
            </a:r>
            <a:r>
              <a:rPr lang="ru-RU" dirty="0"/>
              <a:t>), </a:t>
            </a:r>
          </a:p>
          <a:p>
            <a:r>
              <a:rPr lang="ru-RU" dirty="0" err="1"/>
              <a:t>Bra</a:t>
            </a:r>
            <a:r>
              <a:rPr lang="en-US" dirty="0"/>
              <a:t>d</a:t>
            </a:r>
            <a:r>
              <a:rPr lang="ru-RU" dirty="0" err="1"/>
              <a:t>yarthria</a:t>
            </a:r>
            <a:r>
              <a:rPr lang="ru-RU" dirty="0"/>
              <a:t> (</a:t>
            </a:r>
            <a:r>
              <a:rPr lang="ru-RU" dirty="0" err="1"/>
              <a:t>брадиартрия</a:t>
            </a:r>
            <a:r>
              <a:rPr lang="ru-RU" dirty="0"/>
              <a:t>), </a:t>
            </a:r>
          </a:p>
          <a:p>
            <a:r>
              <a:rPr lang="ru-RU" dirty="0" err="1"/>
              <a:t>Bra</a:t>
            </a:r>
            <a:r>
              <a:rPr lang="en-US" dirty="0"/>
              <a:t>d</a:t>
            </a:r>
            <a:r>
              <a:rPr lang="ru-RU" dirty="0" err="1"/>
              <a:t>ylogia</a:t>
            </a:r>
            <a:r>
              <a:rPr lang="ru-RU" dirty="0"/>
              <a:t> (</a:t>
            </a:r>
            <a:r>
              <a:rPr lang="ru-RU" dirty="0" err="1"/>
              <a:t>брадилогия</a:t>
            </a:r>
            <a:r>
              <a:rPr lang="ru-RU" dirty="0"/>
              <a:t>). </a:t>
            </a:r>
          </a:p>
          <a:p>
            <a:r>
              <a:rPr lang="ru-RU" dirty="0" smtClean="0"/>
              <a:t>описывается </a:t>
            </a:r>
            <a:r>
              <a:rPr lang="ru-RU" dirty="0"/>
              <a:t>в синдроме соматических, неврологических и психических заболеваний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116013" y="274638"/>
            <a:ext cx="7570787" cy="725470"/>
          </a:xfrm>
        </p:spPr>
        <p:txBody>
          <a:bodyPr>
            <a:normAutofit fontScale="90000"/>
          </a:bodyPr>
          <a:lstStyle/>
          <a:p>
            <a:r>
              <a:rPr lang="ru-RU" sz="4000" i="1" dirty="0"/>
              <a:t>История изучения</a:t>
            </a:r>
            <a:r>
              <a:rPr lang="ru-RU" sz="4000" dirty="0"/>
              <a:t> </a:t>
            </a:r>
            <a:r>
              <a:rPr lang="ru-RU" sz="4000" dirty="0" err="1"/>
              <a:t>брадилалии</a:t>
            </a:r>
            <a:endParaRPr lang="ru-RU" sz="4000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400" b="1" u="sng"/>
              <a:t>по наследству</a:t>
            </a:r>
            <a:r>
              <a:rPr lang="en-US" sz="2400"/>
              <a:t> </a:t>
            </a:r>
          </a:p>
          <a:p>
            <a:pPr>
              <a:buFontTx/>
              <a:buNone/>
            </a:pPr>
            <a:r>
              <a:rPr lang="en-US" sz="2400"/>
              <a:t>(</a:t>
            </a:r>
            <a:r>
              <a:rPr lang="ru-RU" sz="2400"/>
              <a:t>Ю. А. Флоренская, 1934; Д. Вейс, 1950;</a:t>
            </a:r>
            <a:endParaRPr lang="en-US" sz="2400"/>
          </a:p>
          <a:p>
            <a:pPr>
              <a:buFontTx/>
              <a:buNone/>
            </a:pPr>
            <a:r>
              <a:rPr lang="ru-RU" sz="2400"/>
              <a:t> М. Зееман, 1962; </a:t>
            </a:r>
            <a:endParaRPr lang="en-US" sz="2400"/>
          </a:p>
          <a:p>
            <a:pPr>
              <a:buFontTx/>
              <a:buNone/>
            </a:pPr>
            <a:r>
              <a:rPr lang="ru-RU" sz="2400"/>
              <a:t>М. Е. Хватцев, 1959 </a:t>
            </a:r>
            <a:r>
              <a:rPr lang="en-US" sz="2400"/>
              <a:t>)</a:t>
            </a:r>
            <a:endParaRPr lang="ru-RU" sz="2400"/>
          </a:p>
        </p:txBody>
      </p:sp>
      <p:sp>
        <p:nvSpPr>
          <p:cNvPr id="18437" name="Rectangle 5"/>
          <p:cNvSpPr>
            <a:spLocks noGrp="1" noChangeArrowheads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ru-RU" sz="2400" b="1" u="sng"/>
              <a:t>психологические причины</a:t>
            </a:r>
            <a:r>
              <a:rPr lang="ru-RU" sz="2400"/>
              <a:t> </a:t>
            </a:r>
          </a:p>
          <a:p>
            <a:pPr>
              <a:buFontTx/>
              <a:buNone/>
            </a:pPr>
            <a:r>
              <a:rPr lang="ru-RU" sz="2400"/>
              <a:t>  </a:t>
            </a:r>
            <a:r>
              <a:rPr lang="en-US" sz="2400"/>
              <a:t>(</a:t>
            </a:r>
            <a:r>
              <a:rPr lang="ru-RU" sz="2400"/>
              <a:t>А. Либманн, 1900;</a:t>
            </a:r>
          </a:p>
          <a:p>
            <a:pPr>
              <a:buFontTx/>
              <a:buNone/>
            </a:pPr>
            <a:r>
              <a:rPr lang="ru-RU" sz="2400"/>
              <a:t> А. Гутцман, 1900; </a:t>
            </a:r>
          </a:p>
          <a:p>
            <a:pPr>
              <a:buFontTx/>
              <a:buNone/>
            </a:pPr>
            <a:r>
              <a:rPr lang="ru-RU" sz="2400"/>
              <a:t>Э. Фрешельс, 1936</a:t>
            </a:r>
            <a:r>
              <a:rPr lang="en-US" sz="2400"/>
              <a:t>)</a:t>
            </a:r>
            <a:r>
              <a:rPr lang="ru-RU" sz="2400"/>
              <a:t> 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r>
              <a:rPr lang="ru-RU" sz="2400" b="1" u="sng"/>
              <a:t>нарушение</a:t>
            </a:r>
            <a:r>
              <a:rPr lang="en-US" sz="2400" b="1" u="sng"/>
              <a:t> </a:t>
            </a:r>
            <a:r>
              <a:rPr lang="ru-RU" sz="2400" b="1" u="sng"/>
              <a:t>нейродинамики</a:t>
            </a:r>
            <a:r>
              <a:rPr lang="ru-RU" sz="2400"/>
              <a:t> </a:t>
            </a:r>
          </a:p>
          <a:p>
            <a:pPr>
              <a:buFontTx/>
              <a:buNone/>
            </a:pPr>
            <a:r>
              <a:rPr lang="ru-RU" sz="2400"/>
              <a:t>   (М. Е. Хватцев,</a:t>
            </a:r>
          </a:p>
          <a:p>
            <a:pPr>
              <a:buFontTx/>
              <a:buNone/>
            </a:pPr>
            <a:r>
              <a:rPr lang="ru-RU" sz="2400"/>
              <a:t> Ю. А. Флоренская,</a:t>
            </a:r>
          </a:p>
          <a:p>
            <a:pPr>
              <a:buFontTx/>
              <a:buNone/>
            </a:pPr>
            <a:r>
              <a:rPr lang="ru-RU" sz="2400"/>
              <a:t> В. С. Кочергина) 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sz="2400" b="1" u="sng" dirty="0"/>
              <a:t>нарушение </a:t>
            </a:r>
            <a:r>
              <a:rPr lang="ru-RU" sz="2400" b="1" u="sng" dirty="0" err="1">
                <a:hlinkClick r:id="rId2" action="ppaction://hlinksldjump"/>
              </a:rPr>
              <a:t>экстропирамидной</a:t>
            </a:r>
            <a:r>
              <a:rPr lang="ru-RU" sz="2400" b="1" u="sng" dirty="0">
                <a:hlinkClick r:id="rId2" action="ppaction://hlinksldjump"/>
              </a:rPr>
              <a:t> системы    </a:t>
            </a:r>
            <a:endParaRPr lang="ru-RU" sz="2400" b="1" u="sng" dirty="0"/>
          </a:p>
          <a:p>
            <a:pPr>
              <a:buFontTx/>
              <a:buNone/>
            </a:pPr>
            <a:r>
              <a:rPr lang="ru-RU" sz="2400" b="1" dirty="0"/>
              <a:t>         (М. Зееман</a:t>
            </a:r>
            <a:r>
              <a:rPr lang="ru-RU" sz="2400" b="1" u="sng" dirty="0"/>
              <a:t>)</a:t>
            </a:r>
            <a:r>
              <a:rPr lang="ru-RU" sz="24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u="sng" dirty="0" smtClean="0"/>
              <a:t/>
            </a:r>
            <a:br>
              <a:rPr lang="ru-RU" sz="4000" b="1" u="sng" dirty="0" smtClean="0"/>
            </a:br>
            <a:r>
              <a:rPr lang="ru-RU" sz="4000" b="1" u="sng" dirty="0"/>
              <a:t/>
            </a:r>
            <a:br>
              <a:rPr lang="ru-RU" sz="4000" b="1" u="sng" dirty="0"/>
            </a:br>
            <a:r>
              <a:rPr lang="ru-RU" sz="4000" b="1" u="sng" dirty="0" smtClean="0"/>
              <a:t/>
            </a:r>
            <a:br>
              <a:rPr lang="ru-RU" sz="4000" b="1" u="sng" dirty="0" smtClean="0"/>
            </a:br>
            <a:r>
              <a:rPr lang="ru-RU" sz="4000" b="1" u="sng" dirty="0"/>
              <a:t/>
            </a:r>
            <a:br>
              <a:rPr lang="ru-RU" sz="4000" b="1" u="sng" dirty="0"/>
            </a:br>
            <a:r>
              <a:rPr lang="ru-RU" sz="3600" b="1" u="sng" dirty="0" smtClean="0"/>
              <a:t>Речевая </a:t>
            </a:r>
            <a:r>
              <a:rPr lang="ru-RU" sz="3600" b="1" u="sng" dirty="0"/>
              <a:t>симптоматика </a:t>
            </a:r>
            <a:r>
              <a:rPr lang="ru-RU" sz="3600" b="1" u="sng" dirty="0" err="1"/>
              <a:t>брадилалии</a:t>
            </a:r>
            <a:r>
              <a:rPr lang="ru-RU" sz="3600" dirty="0"/>
              <a:t>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ru-RU" dirty="0"/>
              <a:t>замедленность темпа внешней  и внутренней речи</a:t>
            </a:r>
          </a:p>
          <a:p>
            <a:pPr algn="ctr">
              <a:lnSpc>
                <a:spcPct val="90000"/>
              </a:lnSpc>
            </a:pPr>
            <a:r>
              <a:rPr lang="ru-RU" dirty="0"/>
              <a:t> замедленность процессов чтения и письма</a:t>
            </a:r>
          </a:p>
          <a:p>
            <a:pPr algn="ctr">
              <a:lnSpc>
                <a:spcPct val="90000"/>
              </a:lnSpc>
            </a:pPr>
            <a:r>
              <a:rPr lang="ru-RU" dirty="0"/>
              <a:t> </a:t>
            </a:r>
            <a:r>
              <a:rPr lang="ru-RU" dirty="0" err="1"/>
              <a:t>интер</a:t>
            </a:r>
            <a:r>
              <a:rPr lang="ru-RU" dirty="0"/>
              <a:t>- и интравербальное замедление </a:t>
            </a:r>
          </a:p>
          <a:p>
            <a:pPr algn="ctr">
              <a:lnSpc>
                <a:spcPct val="90000"/>
              </a:lnSpc>
            </a:pPr>
            <a:r>
              <a:rPr lang="ru-RU" dirty="0"/>
              <a:t>скандирование</a:t>
            </a:r>
          </a:p>
          <a:p>
            <a:pPr algn="ctr">
              <a:lnSpc>
                <a:spcPct val="90000"/>
              </a:lnSpc>
            </a:pPr>
            <a:r>
              <a:rPr lang="ru-RU" dirty="0"/>
              <a:t> нарушение </a:t>
            </a:r>
            <a:r>
              <a:rPr lang="ru-RU" dirty="0" err="1"/>
              <a:t>артикулирования</a:t>
            </a:r>
            <a:r>
              <a:rPr lang="ru-RU" dirty="0"/>
              <a:t> звуков </a:t>
            </a:r>
          </a:p>
          <a:p>
            <a:pPr algn="ctr">
              <a:lnSpc>
                <a:spcPct val="90000"/>
              </a:lnSpc>
            </a:pPr>
            <a:r>
              <a:rPr lang="ru-RU" dirty="0"/>
              <a:t>нарушение голоса</a:t>
            </a:r>
          </a:p>
          <a:p>
            <a:pPr marL="0" indent="0" algn="ctr">
              <a:lnSpc>
                <a:spcPct val="90000"/>
              </a:lnSpc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985822"/>
          </a:xfrm>
        </p:spPr>
        <p:txBody>
          <a:bodyPr>
            <a:normAutofit fontScale="90000"/>
          </a:bodyPr>
          <a:lstStyle/>
          <a:p>
            <a:r>
              <a:rPr lang="ru-RU" sz="4000" b="1" u="sng" dirty="0"/>
              <a:t>Неречевая симптоматика </a:t>
            </a:r>
            <a:r>
              <a:rPr lang="ru-RU" sz="4000" b="1" u="sng" dirty="0" err="1"/>
              <a:t>брадилалии</a:t>
            </a:r>
            <a:endParaRPr lang="ru-RU" sz="4000" b="1" u="sng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нарушения общей моторики, тонкой моторики рук, пальцев, мимических мышц лица</a:t>
            </a:r>
          </a:p>
          <a:p>
            <a:r>
              <a:rPr lang="ru-RU"/>
              <a:t>Особенности психической деятельности(замедленность и расстройства восприятия, внимания, памяти, мышления)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Autofit/>
          </a:bodyPr>
          <a:lstStyle/>
          <a:p>
            <a:r>
              <a:rPr lang="ru-RU" sz="2800" b="1" dirty="0" err="1"/>
              <a:t>Тахилалия</a:t>
            </a:r>
            <a:r>
              <a:rPr lang="ru-RU" sz="2800" dirty="0"/>
              <a:t> (с греч. </a:t>
            </a:r>
            <a:r>
              <a:rPr lang="ru-RU" sz="2800" dirty="0" err="1"/>
              <a:t>tachis</a:t>
            </a:r>
            <a:r>
              <a:rPr lang="ru-RU" sz="2800" dirty="0"/>
              <a:t> — быстрый,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err="1" smtClean="0"/>
              <a:t>lalia</a:t>
            </a:r>
            <a:r>
              <a:rPr lang="ru-RU" sz="2800" dirty="0" smtClean="0"/>
              <a:t> </a:t>
            </a:r>
            <a:r>
              <a:rPr lang="ru-RU" sz="2800" dirty="0"/>
              <a:t>— речь)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 dirty="0"/>
              <a:t> Синоним: </a:t>
            </a:r>
            <a:r>
              <a:rPr lang="ru-RU" sz="2800" dirty="0" err="1"/>
              <a:t>Tachiphrasia</a:t>
            </a:r>
            <a:r>
              <a:rPr lang="ru-RU" sz="2800" dirty="0"/>
              <a:t> (</a:t>
            </a:r>
            <a:r>
              <a:rPr lang="ru-RU" sz="2800" dirty="0" err="1"/>
              <a:t>тахифразия</a:t>
            </a:r>
            <a:r>
              <a:rPr lang="ru-RU" sz="2800" dirty="0"/>
              <a:t>)</a:t>
            </a:r>
          </a:p>
          <a:p>
            <a:r>
              <a:rPr lang="ru-RU" sz="2800" b="1" dirty="0" err="1"/>
              <a:t>Тахилалия</a:t>
            </a:r>
            <a:r>
              <a:rPr lang="ru-RU" sz="2800" dirty="0"/>
              <a:t> -нарушение темпа речи, характеризующееся патологически быстрым речевым потоком.   </a:t>
            </a:r>
          </a:p>
          <a:p>
            <a:pPr>
              <a:lnSpc>
                <a:spcPct val="90000"/>
              </a:lnSpc>
            </a:pPr>
            <a:r>
              <a:rPr lang="ru-RU" sz="2800" dirty="0" err="1" smtClean="0"/>
              <a:t>Куссмауль</a:t>
            </a:r>
            <a:r>
              <a:rPr lang="ru-RU" sz="2800" dirty="0" smtClean="0"/>
              <a:t>(1879</a:t>
            </a:r>
            <a:r>
              <a:rPr lang="ru-RU" sz="2800" dirty="0"/>
              <a:t>) – </a:t>
            </a:r>
            <a:r>
              <a:rPr lang="ru-RU" sz="2800" i="1" dirty="0" err="1"/>
              <a:t>дизфразии</a:t>
            </a:r>
            <a:endParaRPr lang="ru-RU" sz="2800" i="1" dirty="0"/>
          </a:p>
          <a:p>
            <a:pPr>
              <a:lnSpc>
                <a:spcPct val="90000"/>
              </a:lnSpc>
            </a:pPr>
            <a:r>
              <a:rPr lang="ru-RU" sz="2800" dirty="0"/>
              <a:t>Ю. А. Флоренская (1934) - самостоятельная форма нарушения речи с преимущественным расстройством ее темпа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116013" y="274638"/>
            <a:ext cx="7570787" cy="706090"/>
          </a:xfrm>
        </p:spPr>
        <p:txBody>
          <a:bodyPr/>
          <a:lstStyle/>
          <a:p>
            <a:r>
              <a:rPr lang="ru-RU" dirty="0"/>
              <a:t>История изучения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400" u="sng"/>
              <a:t>органически обусловленное нарушение</a:t>
            </a:r>
          </a:p>
          <a:p>
            <a:pPr>
              <a:buFontTx/>
              <a:buNone/>
            </a:pPr>
            <a:r>
              <a:rPr lang="ru-RU" sz="2400"/>
              <a:t>     (D. Weiss (1950) 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sz="2400" u="sng"/>
              <a:t>неправильная функция экстропирамидной системы </a:t>
            </a:r>
          </a:p>
          <a:p>
            <a:pPr>
              <a:buFontTx/>
              <a:buNone/>
            </a:pPr>
            <a:r>
              <a:rPr lang="ru-RU" sz="2400"/>
              <a:t>      ( М. Зееман (1950) 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r>
              <a:rPr lang="ru-RU" sz="2400" u="sng"/>
              <a:t>речедвигательная недостаточность речевого аппарата </a:t>
            </a:r>
          </a:p>
          <a:p>
            <a:pPr>
              <a:buFontTx/>
              <a:buNone/>
            </a:pPr>
            <a:r>
              <a:rPr lang="ru-RU" sz="2400"/>
              <a:t>   ( М. Е. Хватцев (1959) </a:t>
            </a:r>
          </a:p>
        </p:txBody>
      </p:sp>
      <p:sp>
        <p:nvSpPr>
          <p:cNvPr id="26631" name="Rectangle 7"/>
          <p:cNvSpPr>
            <a:spLocks noGrp="1" noChangeArrowheads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sz="2400" u="sng"/>
              <a:t>расстройство темпа внешней и внутренней речи</a:t>
            </a:r>
          </a:p>
          <a:p>
            <a:pPr>
              <a:buFontTx/>
              <a:buNone/>
            </a:pPr>
            <a:r>
              <a:rPr lang="ru-RU" sz="2400"/>
              <a:t>    (М. Бехтерев, 1926; М. Е. Хватцев, 1959)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Речевая симптоматика </a:t>
            </a:r>
            <a:r>
              <a:rPr lang="ru-RU" sz="3200" b="1" dirty="0" err="1"/>
              <a:t>тахилалии</a:t>
            </a:r>
            <a:r>
              <a:rPr lang="ru-RU" sz="3200" b="1" dirty="0"/>
              <a:t>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/>
              <a:t>неудержимая стремительность речи и на ее фоне - расстройства речевого внимания, запинки, повторения, проглатывания, перестановки слогов, слов, искажения предложений и т. д.</a:t>
            </a:r>
          </a:p>
          <a:p>
            <a:r>
              <a:rPr lang="ru-RU" sz="2800"/>
              <a:t>интервербальная акцелерация (М. Зееман) </a:t>
            </a:r>
          </a:p>
          <a:p>
            <a:r>
              <a:rPr lang="ru-RU" sz="2800"/>
              <a:t>расстройства внутренней речи, чтения и письма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19400"/>
            <a:ext cx="6400800" cy="2121768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ru-RU" sz="2000" dirty="0" smtClean="0"/>
              <a:t>Нарушение </a:t>
            </a:r>
          </a:p>
          <a:p>
            <a:endParaRPr lang="ru-RU" sz="2000" dirty="0" smtClean="0"/>
          </a:p>
          <a:p>
            <a:r>
              <a:rPr lang="ru-RU" sz="2000" dirty="0" smtClean="0"/>
              <a:t>ТЕМПО-</a:t>
            </a:r>
            <a:r>
              <a:rPr lang="ru-RU" sz="2000" dirty="0" err="1" smtClean="0"/>
              <a:t>РИТМИЧЕСКой</a:t>
            </a:r>
            <a:endParaRPr lang="ru-RU" sz="2000" dirty="0" smtClean="0"/>
          </a:p>
          <a:p>
            <a:endParaRPr lang="ru-RU" sz="2000" dirty="0" smtClean="0"/>
          </a:p>
          <a:p>
            <a:r>
              <a:rPr lang="ru-RU" sz="2000" dirty="0" smtClean="0"/>
              <a:t> стороны РЕЧИ у дошкольников</a:t>
            </a:r>
            <a:endParaRPr lang="ru-RU" sz="20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1391816"/>
          </a:xfrm>
        </p:spPr>
        <p:txBody>
          <a:bodyPr/>
          <a:lstStyle/>
          <a:p>
            <a:r>
              <a:rPr lang="ru-RU" b="1" dirty="0"/>
              <a:t>Н</a:t>
            </a:r>
            <a:r>
              <a:rPr lang="ru-RU" b="1" dirty="0" smtClean="0"/>
              <a:t>АРУШЕНИЯ РЕЧИ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700070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/>
              <a:t>Неречевая симптоматика </a:t>
            </a:r>
            <a:r>
              <a:rPr lang="ru-RU" sz="3200" b="1" dirty="0" err="1"/>
              <a:t>тахилалии</a:t>
            </a:r>
            <a:r>
              <a:rPr lang="ru-RU" sz="3200" dirty="0"/>
              <a:t>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нарушения общей моторики</a:t>
            </a:r>
          </a:p>
          <a:p>
            <a:r>
              <a:rPr lang="ru-RU"/>
              <a:t>нарушения психических процессов</a:t>
            </a:r>
          </a:p>
          <a:p>
            <a:r>
              <a:rPr lang="ru-RU"/>
              <a:t>нарушения вегетативной нервной системы </a:t>
            </a:r>
          </a:p>
          <a:p>
            <a:r>
              <a:rPr lang="ru-RU"/>
              <a:t>нарушения поведения</a:t>
            </a:r>
          </a:p>
          <a:p>
            <a:endParaRPr lang="ru-RU"/>
          </a:p>
          <a:p>
            <a:pPr algn="ctr">
              <a:buFontTx/>
              <a:buNone/>
            </a:pPr>
            <a:r>
              <a:rPr lang="ru-RU"/>
              <a:t> ситуационно обусловленная  степень выраженности симптоматики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528" y="2819400"/>
            <a:ext cx="8424936" cy="3417912"/>
          </a:xfrm>
        </p:spPr>
        <p:txBody>
          <a:bodyPr>
            <a:normAutofit/>
          </a:bodyPr>
          <a:lstStyle/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ru-RU" sz="2100" dirty="0"/>
              <a:t>Часто встречающиеся </a:t>
            </a:r>
            <a:r>
              <a:rPr lang="ru-RU" sz="2100" dirty="0" smtClean="0"/>
              <a:t>комбинации </a:t>
            </a:r>
            <a:r>
              <a:rPr lang="ru-RU" sz="2100" dirty="0"/>
              <a:t>(сочетание с другими нарушениями речи лексико-грамматического и фонетического характера)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ru-RU" sz="2100" dirty="0"/>
              <a:t>термины: </a:t>
            </a:r>
            <a:r>
              <a:rPr lang="ru-RU" sz="2100" dirty="0" err="1"/>
              <a:t>Battarismus</a:t>
            </a:r>
            <a:r>
              <a:rPr lang="ru-RU" sz="2100" dirty="0"/>
              <a:t>, </a:t>
            </a:r>
            <a:r>
              <a:rPr lang="ru-RU" sz="2100" dirty="0" err="1"/>
              <a:t>Poltern</a:t>
            </a:r>
            <a:r>
              <a:rPr lang="ru-RU" sz="2100" dirty="0"/>
              <a:t>, </a:t>
            </a:r>
            <a:r>
              <a:rPr lang="ru-RU" sz="2100" dirty="0" err="1"/>
              <a:t>Paraphrasia</a:t>
            </a:r>
            <a:r>
              <a:rPr lang="ru-RU" sz="2100" dirty="0"/>
              <a:t>, </a:t>
            </a:r>
            <a:r>
              <a:rPr lang="ru-RU" sz="2100" dirty="0" err="1"/>
              <a:t>Glottering</a:t>
            </a:r>
            <a:r>
              <a:rPr lang="ru-RU" sz="2100" dirty="0"/>
              <a:t> 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ru-RU" sz="2100" dirty="0"/>
              <a:t>В отечественной литературе – </a:t>
            </a:r>
            <a:r>
              <a:rPr lang="ru-RU" sz="2100" dirty="0" err="1">
                <a:solidFill>
                  <a:srgbClr val="C00000"/>
                </a:solidFill>
              </a:rPr>
              <a:t>баттаризм</a:t>
            </a:r>
            <a:r>
              <a:rPr lang="ru-RU" sz="2100" dirty="0">
                <a:solidFill>
                  <a:srgbClr val="C00000"/>
                </a:solidFill>
              </a:rPr>
              <a:t> </a:t>
            </a:r>
            <a:r>
              <a:rPr lang="ru-RU" sz="2100" dirty="0"/>
              <a:t>(</a:t>
            </a:r>
            <a:r>
              <a:rPr lang="ru-RU" sz="2100" dirty="0" err="1"/>
              <a:t>парафразия</a:t>
            </a:r>
            <a:r>
              <a:rPr lang="ru-RU" sz="2100" dirty="0"/>
              <a:t>) и </a:t>
            </a:r>
            <a:r>
              <a:rPr lang="ru-RU" sz="2100" dirty="0" err="1">
                <a:solidFill>
                  <a:srgbClr val="C00000"/>
                </a:solidFill>
              </a:rPr>
              <a:t>полтерн</a:t>
            </a:r>
            <a:r>
              <a:rPr lang="ru-RU" sz="2100" dirty="0"/>
              <a:t> (спотыкание) </a:t>
            </a:r>
          </a:p>
          <a:p>
            <a:endParaRPr lang="ru-RU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100" b="1" dirty="0"/>
              <a:t>2. КЛАССИФИКАЦИЯ РАЗНОВИДНОСТЕЙ ТАХИЛАЛИИ</a:t>
            </a:r>
            <a:r>
              <a:rPr lang="ru-RU" sz="4000" b="1" dirty="0"/>
              <a:t/>
            </a:r>
            <a:br>
              <a:rPr lang="ru-RU" sz="4000" b="1" dirty="0"/>
            </a:b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i="1"/>
              <a:t>Баттаризм (парафразия)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 b="1" dirty="0" err="1"/>
              <a:t>Баттаризм</a:t>
            </a:r>
            <a:r>
              <a:rPr lang="ru-RU" sz="2800" dirty="0"/>
              <a:t> — патологически ускоренный темп речи, при котором имеет место неправильное формирование фразы, слова произносятся нечетко, не </a:t>
            </a:r>
            <a:r>
              <a:rPr lang="ru-RU" sz="2800" dirty="0" err="1"/>
              <a:t>договариваются.</a:t>
            </a:r>
            <a:r>
              <a:rPr lang="ru-RU" sz="2800" dirty="0" err="1" smtClean="0"/>
              <a:t>Часто</a:t>
            </a:r>
            <a:r>
              <a:rPr lang="ru-RU" sz="2800" dirty="0" smtClean="0"/>
              <a:t> </a:t>
            </a:r>
            <a:r>
              <a:rPr lang="ru-RU" sz="2800" dirty="0"/>
              <a:t>сочетается с другими нарушениями речи</a:t>
            </a:r>
          </a:p>
          <a:p>
            <a:pPr>
              <a:lnSpc>
                <a:spcPct val="90000"/>
              </a:lnSpc>
            </a:pPr>
            <a:r>
              <a:rPr lang="ru-RU" sz="2800" u="sng" dirty="0"/>
              <a:t>Этиология</a:t>
            </a:r>
            <a:r>
              <a:rPr lang="ru-RU" sz="2800" dirty="0"/>
              <a:t>: соматические, психогенные факторы и привычка</a:t>
            </a:r>
          </a:p>
          <a:p>
            <a:pPr>
              <a:lnSpc>
                <a:spcPct val="90000"/>
              </a:lnSpc>
            </a:pPr>
            <a:r>
              <a:rPr lang="ru-RU" sz="2800" dirty="0"/>
              <a:t>изменения в физиологии и анатомии мозга, связанные с ранним поражением мозга и с наследственностью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/>
              <a:t>Механизм баттаризма</a:t>
            </a:r>
            <a:r>
              <a:rPr lang="ru-RU"/>
              <a:t>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преобладание процесса возбуждения над процессом торможения вследствие аномалий центральной нервной системы </a:t>
            </a:r>
          </a:p>
          <a:p>
            <a:endParaRPr lang="ru-RU"/>
          </a:p>
          <a:p>
            <a:r>
              <a:rPr lang="ru-RU"/>
              <a:t>расстройство синтаксиса (лингвистика) - А. Гутцман; X. Пик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74638"/>
            <a:ext cx="7570787" cy="654032"/>
          </a:xfrm>
        </p:spPr>
        <p:txBody>
          <a:bodyPr/>
          <a:lstStyle/>
          <a:p>
            <a:r>
              <a:rPr lang="ru-RU" i="1" dirty="0" err="1"/>
              <a:t>Полтерн</a:t>
            </a:r>
            <a:r>
              <a:rPr lang="ru-RU" i="1" dirty="0"/>
              <a:t> (спотыкание)</a:t>
            </a:r>
            <a:r>
              <a:rPr lang="ru-RU" dirty="0"/>
              <a:t> 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800"/>
              <a:t>Часто смешивают с заиканием</a:t>
            </a:r>
          </a:p>
          <a:p>
            <a:pPr>
              <a:buFontTx/>
              <a:buNone/>
            </a:pPr>
            <a:r>
              <a:rPr lang="ru-RU" sz="2800"/>
              <a:t>                          Различия:</a:t>
            </a:r>
          </a:p>
          <a:p>
            <a:pPr>
              <a:buFontTx/>
              <a:buNone/>
            </a:pPr>
            <a:endParaRPr lang="ru-RU" sz="2800"/>
          </a:p>
        </p:txBody>
      </p:sp>
      <p:sp>
        <p:nvSpPr>
          <p:cNvPr id="37893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1116013" y="2708275"/>
            <a:ext cx="7704137" cy="3457575"/>
          </a:xfrm>
        </p:spPr>
        <p:txBody>
          <a:bodyPr/>
          <a:lstStyle/>
          <a:p>
            <a:r>
              <a:rPr lang="ru-RU" sz="2800"/>
              <a:t>не осознают своего дефекта; </a:t>
            </a:r>
          </a:p>
          <a:p>
            <a:r>
              <a:rPr lang="ru-RU" sz="2800"/>
              <a:t>при сосредоточении внимания речь улучшается;</a:t>
            </a:r>
          </a:p>
          <a:p>
            <a:r>
              <a:rPr lang="ru-RU" sz="2800"/>
              <a:t>говорят лучше в присутствии незнакомых людей и в ответственной обстановке;</a:t>
            </a:r>
          </a:p>
          <a:p>
            <a:r>
              <a:rPr lang="ru-RU" sz="2800"/>
              <a:t>во время непринужденного разговора</a:t>
            </a:r>
          </a:p>
          <a:p>
            <a:pPr>
              <a:buFontTx/>
              <a:buNone/>
            </a:pPr>
            <a:r>
              <a:rPr lang="ru-RU" sz="2800"/>
              <a:t>    симптомы полтерн усиливаются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История изучения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В 30—50-х годах ХХв. - ЭЭГ заикающихся и лиц с полтерн ( различия между заиканием и тахилалией)</a:t>
            </a:r>
          </a:p>
          <a:p>
            <a:pPr>
              <a:lnSpc>
                <a:spcPct val="90000"/>
              </a:lnSpc>
            </a:pPr>
            <a:r>
              <a:rPr lang="ru-RU" sz="2800"/>
              <a:t> Pichon и Borel-Maisonny (1964) помимо спотыкания выделили еще одно нарушение речи - бормотание (касается расстройства темпа и ритма только внешней стороны речи)</a:t>
            </a:r>
          </a:p>
          <a:p>
            <a:pPr>
              <a:lnSpc>
                <a:spcPct val="90000"/>
              </a:lnSpc>
            </a:pPr>
            <a:r>
              <a:rPr lang="ru-RU" sz="2800"/>
              <a:t>Первая Международная Конференция по Клаттерингу(2007,Болгария)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985822"/>
          </a:xfrm>
        </p:spPr>
        <p:txBody>
          <a:bodyPr>
            <a:noAutofit/>
          </a:bodyPr>
          <a:lstStyle/>
          <a:p>
            <a:pPr algn="l"/>
            <a:r>
              <a:rPr lang="ru-RU" sz="3200" u="sng" dirty="0"/>
              <a:t>Симптоматика речевая</a:t>
            </a:r>
            <a:r>
              <a:rPr lang="ru-RU" sz="3200" dirty="0"/>
              <a:t> </a:t>
            </a:r>
            <a:r>
              <a:rPr lang="ru-RU" sz="3200" u="sng" dirty="0"/>
              <a:t>при </a:t>
            </a:r>
            <a:r>
              <a:rPr lang="ru-RU" sz="3200" u="sng" dirty="0" err="1"/>
              <a:t>баттаризме</a:t>
            </a:r>
            <a:r>
              <a:rPr lang="ru-RU" sz="3200" u="sng" dirty="0"/>
              <a:t> и </a:t>
            </a:r>
            <a:r>
              <a:rPr lang="ru-RU" sz="3200" u="sng" dirty="0" err="1"/>
              <a:t>полтерн</a:t>
            </a:r>
            <a:endParaRPr lang="ru-RU" sz="3200" u="sng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нарушения внешней речи</a:t>
            </a:r>
          </a:p>
          <a:p>
            <a:pPr>
              <a:lnSpc>
                <a:spcPct val="90000"/>
              </a:lnSpc>
            </a:pPr>
            <a:r>
              <a:rPr lang="ru-RU" sz="2800"/>
              <a:t>нарушения внутренней речи</a:t>
            </a:r>
          </a:p>
          <a:p>
            <a:pPr>
              <a:lnSpc>
                <a:spcPct val="90000"/>
              </a:lnSpc>
            </a:pPr>
            <a:r>
              <a:rPr lang="ru-RU" sz="2800"/>
              <a:t>нарушения письменной речи</a:t>
            </a:r>
          </a:p>
          <a:p>
            <a:pPr>
              <a:lnSpc>
                <a:spcPct val="90000"/>
              </a:lnSpc>
            </a:pPr>
            <a:endParaRPr lang="ru-RU" sz="2800"/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2800"/>
              <a:t>   нарушены все стороны речевой деятельности: импрессивная и экспрессивная речь, просодия, голос, речевое дыхание, речевая моторика,лексико-грамматический строй речи, синтаксис, семантика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Autofit/>
          </a:bodyPr>
          <a:lstStyle/>
          <a:p>
            <a:pPr algn="l"/>
            <a:r>
              <a:rPr lang="ru-RU" sz="3200" u="sng" dirty="0"/>
              <a:t>Неречевая симптоматика при </a:t>
            </a:r>
            <a:r>
              <a:rPr lang="ru-RU" sz="3200" u="sng" dirty="0" err="1"/>
              <a:t>баттаризме</a:t>
            </a:r>
            <a:r>
              <a:rPr lang="ru-RU" sz="3200" u="sng" dirty="0"/>
              <a:t> и </a:t>
            </a:r>
            <a:r>
              <a:rPr lang="ru-RU" sz="3200" u="sng" dirty="0" err="1"/>
              <a:t>полтерн</a:t>
            </a:r>
            <a:endParaRPr lang="ru-RU" sz="3200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 нарушения общей моторики</a:t>
            </a:r>
          </a:p>
          <a:p>
            <a:r>
              <a:rPr lang="ru-RU"/>
              <a:t> нарушения внимания </a:t>
            </a:r>
          </a:p>
          <a:p>
            <a:r>
              <a:rPr lang="ru-RU"/>
              <a:t> нарушения мышления</a:t>
            </a:r>
          </a:p>
          <a:p>
            <a:r>
              <a:rPr lang="ru-RU"/>
              <a:t> нарушения поведения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i="1" dirty="0" smtClean="0"/>
              <a:t/>
            </a:r>
            <a:br>
              <a:rPr lang="ru-RU" sz="2800" b="1" i="1" dirty="0" smtClean="0"/>
            </a:br>
            <a:r>
              <a:rPr lang="ru-RU" sz="2800" b="1" i="1" dirty="0"/>
              <a:t/>
            </a:r>
            <a:br>
              <a:rPr lang="ru-RU" sz="2800" b="1" i="1" dirty="0"/>
            </a:br>
            <a:r>
              <a:rPr lang="ru-RU" sz="2400" b="1" i="1" dirty="0" smtClean="0"/>
              <a:t>Физиологические </a:t>
            </a:r>
            <a:r>
              <a:rPr lang="ru-RU" sz="2400" b="1" i="1" dirty="0"/>
              <a:t>итерации</a:t>
            </a:r>
            <a:br>
              <a:rPr lang="ru-RU" sz="2400" b="1" i="1" dirty="0"/>
            </a:br>
            <a:r>
              <a:rPr lang="ru-RU" sz="2400" b="1" i="1" dirty="0"/>
              <a:t>(от латинского </a:t>
            </a:r>
            <a:r>
              <a:rPr lang="ru-RU" sz="2400" b="1" i="1" dirty="0" err="1"/>
              <a:t>iterotio</a:t>
            </a:r>
            <a:r>
              <a:rPr lang="ru-RU" sz="2400" b="1" i="1" dirty="0"/>
              <a:t> – повторение)</a:t>
            </a:r>
            <a:r>
              <a:rPr lang="ru-RU" sz="2400" dirty="0"/>
              <a:t>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 dirty="0"/>
              <a:t>свойственны раннему периоду развития речи дошкольников 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результат возрастного несовершенства деятельности слухового и </a:t>
            </a:r>
            <a:r>
              <a:rPr lang="ru-RU" sz="2800" dirty="0" err="1"/>
              <a:t>речедвигательного</a:t>
            </a:r>
            <a:r>
              <a:rPr lang="ru-RU" sz="2800" dirty="0"/>
              <a:t> анализаторов в период формирования речи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наиболее ярко проявляются в период формирования фразовой речи, т.е. с 2 лет (в 80% случаев) 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В процессе онтогенеза и в условиях оптимального речевого общения к 4-5 г. полностью исчезают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обследование комплексное: медицинское и психолого-педагогическое</a:t>
            </a:r>
          </a:p>
          <a:p>
            <a:endParaRPr lang="ru-RU" sz="3600" dirty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3</a:t>
            </a:r>
            <a:r>
              <a:rPr lang="ru-RU" sz="3600" b="1" dirty="0"/>
              <a:t>. ОБСЛЕДОВАНИЕ ДЕТЕЙ С НАРУШЕНИЯМИ ТЕМПА РЕЧИ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301752" y="-99392"/>
            <a:ext cx="8534400" cy="9939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i="1" dirty="0"/>
              <a:t>Основа всей жизни</a:t>
            </a:r>
            <a:br>
              <a:rPr lang="ru-RU" sz="3600" i="1" dirty="0"/>
            </a:br>
            <a:r>
              <a:rPr lang="ru-RU" sz="3600" i="1" dirty="0"/>
              <a:t>человека — ритм,</a:t>
            </a:r>
            <a:br>
              <a:rPr lang="ru-RU" sz="3600" i="1" dirty="0"/>
            </a:br>
            <a:r>
              <a:rPr lang="ru-RU" sz="3600" i="1" dirty="0"/>
              <a:t>данный каждому </a:t>
            </a:r>
            <a:r>
              <a:rPr lang="ru-RU" sz="3600" i="1" dirty="0" smtClean="0"/>
              <a:t>его </a:t>
            </a:r>
            <a:r>
              <a:rPr lang="ru-RU" sz="3600" i="1" dirty="0"/>
              <a:t>природой, дыханием.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 smtClean="0"/>
          </a:p>
          <a:p>
            <a:pPr marL="0" indent="0" algn="ctr">
              <a:buNone/>
            </a:pPr>
            <a:r>
              <a:rPr lang="ru-RU" sz="3600" dirty="0" smtClean="0"/>
              <a:t>К</a:t>
            </a:r>
            <a:r>
              <a:rPr lang="ru-RU" sz="3600" dirty="0"/>
              <a:t>. Станиславский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68409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/>
              <a:t>Примерная схема обследования: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сбор анамнеза</a:t>
            </a:r>
          </a:p>
          <a:p>
            <a:pPr>
              <a:lnSpc>
                <a:spcPct val="80000"/>
              </a:lnSpc>
            </a:pPr>
            <a:r>
              <a:rPr lang="ru-RU" sz="2800"/>
              <a:t>состояние общей и ручной моторики</a:t>
            </a:r>
          </a:p>
          <a:p>
            <a:pPr>
              <a:lnSpc>
                <a:spcPct val="80000"/>
              </a:lnSpc>
            </a:pPr>
            <a:r>
              <a:rPr lang="ru-RU" sz="2800"/>
              <a:t> состояние мимики </a:t>
            </a:r>
          </a:p>
          <a:p>
            <a:pPr>
              <a:lnSpc>
                <a:spcPct val="80000"/>
              </a:lnSpc>
            </a:pPr>
            <a:r>
              <a:rPr lang="ru-RU" sz="2800"/>
              <a:t>состояние речевой моторики, орального праксиса </a:t>
            </a:r>
          </a:p>
          <a:p>
            <a:pPr>
              <a:lnSpc>
                <a:spcPct val="80000"/>
              </a:lnSpc>
            </a:pPr>
            <a:r>
              <a:rPr lang="ru-RU" sz="2800"/>
              <a:t>экспрессивная речь </a:t>
            </a:r>
          </a:p>
          <a:p>
            <a:pPr>
              <a:lnSpc>
                <a:spcPct val="80000"/>
              </a:lnSpc>
            </a:pPr>
            <a:r>
              <a:rPr lang="ru-RU" sz="2800"/>
              <a:t>письмо </a:t>
            </a:r>
          </a:p>
          <a:p>
            <a:pPr>
              <a:lnSpc>
                <a:spcPct val="80000"/>
              </a:lnSpc>
            </a:pPr>
            <a:r>
              <a:rPr lang="ru-RU" sz="2800"/>
              <a:t>слуховое восприятие</a:t>
            </a:r>
          </a:p>
          <a:p>
            <a:pPr>
              <a:lnSpc>
                <a:spcPct val="80000"/>
              </a:lnSpc>
            </a:pPr>
            <a:r>
              <a:rPr lang="ru-RU" sz="2800"/>
              <a:t>слуховой, зрительной и моторной памяти,</a:t>
            </a:r>
          </a:p>
          <a:p>
            <a:pPr>
              <a:lnSpc>
                <a:spcPct val="80000"/>
              </a:lnSpc>
            </a:pPr>
            <a:r>
              <a:rPr lang="ru-RU" sz="2800"/>
              <a:t>речевой активности.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752128"/>
          </a:xfrm>
        </p:spPr>
        <p:txBody>
          <a:bodyPr>
            <a:normAutofit/>
          </a:bodyPr>
          <a:lstStyle/>
          <a:p>
            <a:r>
              <a:rPr lang="ru-RU" sz="2800" dirty="0"/>
              <a:t>В логопедическом заключении указываются: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28597" y="1600200"/>
            <a:ext cx="8391554" cy="4924425"/>
          </a:xfrm>
        </p:spPr>
        <p:txBody>
          <a:bodyPr>
            <a:normAutofit/>
          </a:bodyPr>
          <a:lstStyle/>
          <a:p>
            <a:pPr marL="0" indent="-360000">
              <a:spcBef>
                <a:spcPts val="0"/>
              </a:spcBef>
            </a:pPr>
            <a:r>
              <a:rPr lang="ru-RU" sz="1800" dirty="0"/>
              <a:t> </a:t>
            </a:r>
            <a:r>
              <a:rPr lang="ru-RU" sz="2000" dirty="0"/>
              <a:t>чистые формы </a:t>
            </a:r>
            <a:r>
              <a:rPr lang="ru-RU" sz="2000" dirty="0" err="1"/>
              <a:t>брадилалии</a:t>
            </a:r>
            <a:r>
              <a:rPr lang="ru-RU" sz="2000" dirty="0"/>
              <a:t>, </a:t>
            </a:r>
            <a:r>
              <a:rPr lang="ru-RU" sz="2000" dirty="0" err="1"/>
              <a:t>тахилалии</a:t>
            </a:r>
            <a:r>
              <a:rPr lang="ru-RU" sz="2000" dirty="0"/>
              <a:t>; разновидности </a:t>
            </a:r>
            <a:r>
              <a:rPr lang="ru-RU" sz="2000" dirty="0" err="1"/>
              <a:t>тахилалии</a:t>
            </a:r>
            <a:r>
              <a:rPr lang="ru-RU" sz="2000" dirty="0"/>
              <a:t> (</a:t>
            </a:r>
            <a:r>
              <a:rPr lang="ru-RU" sz="2000" dirty="0" err="1"/>
              <a:t>баттаризм</a:t>
            </a:r>
            <a:r>
              <a:rPr lang="ru-RU" sz="2000" dirty="0"/>
              <a:t>, </a:t>
            </a:r>
            <a:r>
              <a:rPr lang="ru-RU" sz="2000" dirty="0" err="1"/>
              <a:t>полтерн</a:t>
            </a:r>
            <a:r>
              <a:rPr lang="ru-RU" sz="2000" dirty="0"/>
              <a:t>); сочетание </a:t>
            </a:r>
            <a:r>
              <a:rPr lang="ru-RU" sz="2000" dirty="0" err="1"/>
              <a:t>тахилалии</a:t>
            </a:r>
            <a:r>
              <a:rPr lang="ru-RU" sz="2000" dirty="0"/>
              <a:t> с заиканием;</a:t>
            </a:r>
          </a:p>
          <a:p>
            <a:pPr marL="0" indent="-360000">
              <a:spcBef>
                <a:spcPts val="0"/>
              </a:spcBef>
              <a:buFontTx/>
              <a:buNone/>
            </a:pPr>
            <a:endParaRPr lang="ru-RU" sz="2000" dirty="0"/>
          </a:p>
          <a:p>
            <a:pPr marL="0" indent="-360000">
              <a:spcBef>
                <a:spcPts val="0"/>
              </a:spcBef>
            </a:pPr>
            <a:r>
              <a:rPr lang="ru-RU" sz="2000" dirty="0"/>
              <a:t> степень выраженности (легкая, средняя, тяжелая);</a:t>
            </a:r>
          </a:p>
          <a:p>
            <a:pPr marL="0" indent="-360000">
              <a:spcBef>
                <a:spcPts val="0"/>
              </a:spcBef>
            </a:pPr>
            <a:endParaRPr lang="ru-RU" sz="2000" dirty="0"/>
          </a:p>
          <a:p>
            <a:pPr marL="0" indent="-360000">
              <a:spcBef>
                <a:spcPts val="0"/>
              </a:spcBef>
            </a:pPr>
            <a:r>
              <a:rPr lang="ru-RU" sz="2000" dirty="0"/>
              <a:t> влияние патологически замедленной (ускоренной) речи на личность ребенка, на его коммуникативные возможности;</a:t>
            </a:r>
          </a:p>
          <a:p>
            <a:pPr marL="0" indent="-360000">
              <a:spcBef>
                <a:spcPts val="0"/>
              </a:spcBef>
            </a:pPr>
            <a:endParaRPr lang="ru-RU" sz="2000" dirty="0"/>
          </a:p>
          <a:p>
            <a:pPr marL="0" indent="-360000">
              <a:spcBef>
                <a:spcPts val="0"/>
              </a:spcBef>
            </a:pPr>
            <a:r>
              <a:rPr lang="ru-RU" sz="2000" dirty="0"/>
              <a:t>круг ситуаций, в которых проявляется </a:t>
            </a:r>
            <a:r>
              <a:rPr lang="ru-RU" sz="2000" dirty="0" err="1"/>
              <a:t>тахилалия</a:t>
            </a:r>
            <a:r>
              <a:rPr lang="ru-RU" sz="2000" dirty="0"/>
              <a:t>;</a:t>
            </a:r>
          </a:p>
          <a:p>
            <a:pPr marL="0" indent="-360000">
              <a:spcBef>
                <a:spcPts val="0"/>
              </a:spcBef>
            </a:pPr>
            <a:endParaRPr lang="ru-RU" sz="2000" dirty="0"/>
          </a:p>
          <a:p>
            <a:pPr marL="0" indent="-360000">
              <a:spcBef>
                <a:spcPts val="0"/>
              </a:spcBef>
            </a:pPr>
            <a:r>
              <a:rPr lang="ru-RU" sz="2000" dirty="0"/>
              <a:t> выраженность психических симптомов;</a:t>
            </a:r>
          </a:p>
          <a:p>
            <a:pPr marL="0" indent="-360000">
              <a:spcBef>
                <a:spcPts val="0"/>
              </a:spcBef>
            </a:pPr>
            <a:r>
              <a:rPr lang="ru-RU" sz="2000" dirty="0"/>
              <a:t> нарушения внешней речи;</a:t>
            </a:r>
          </a:p>
          <a:p>
            <a:pPr marL="0" indent="-360000">
              <a:spcBef>
                <a:spcPts val="0"/>
              </a:spcBef>
            </a:pPr>
            <a:r>
              <a:rPr lang="ru-RU" sz="2000" dirty="0"/>
              <a:t> нарушения внутренней речи, психических процессов;</a:t>
            </a:r>
          </a:p>
          <a:p>
            <a:pPr marL="0" indent="-360000">
              <a:spcBef>
                <a:spcPts val="0"/>
              </a:spcBef>
            </a:pPr>
            <a:r>
              <a:rPr lang="ru-RU" sz="2000" dirty="0"/>
              <a:t> особенности моторики;</a:t>
            </a:r>
          </a:p>
          <a:p>
            <a:pPr marL="0" indent="-360000">
              <a:spcBef>
                <a:spcPts val="0"/>
              </a:spcBef>
            </a:pPr>
            <a:r>
              <a:rPr lang="ru-RU" sz="2000" dirty="0"/>
              <a:t> отклонения в поведении.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2819400"/>
            <a:ext cx="8208912" cy="3417912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предполагает в коррекционном воздействии следующие  установки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опора на межанализаторные связи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коррекция не только внешней, но  и внутренней речи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учетом ведущего вида деятельности ребенка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учет личностных особенностей, особенностей поведения, эмоционально-волевых проявлений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предпочтительнее групповая форма проведения занятий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необходимо медицинское воздействие (медикаментозное, физиотерапевтическое, психотерапевтическое лечение), ЛФК, </a:t>
            </a:r>
            <a:r>
              <a:rPr lang="ru-RU" dirty="0" err="1"/>
              <a:t>логоритмика</a:t>
            </a:r>
            <a:r>
              <a:rPr lang="ru-RU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/>
          </a:p>
          <a:p>
            <a:endParaRPr lang="ru-RU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4. Система лечебно-педагогической комплексной работы</a:t>
            </a:r>
            <a:r>
              <a:rPr lang="ru-RU" sz="2800" dirty="0"/>
              <a:t> 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985822"/>
          </a:xfrm>
        </p:spPr>
        <p:txBody>
          <a:bodyPr>
            <a:noAutofit/>
          </a:bodyPr>
          <a:lstStyle/>
          <a:p>
            <a:r>
              <a:rPr lang="ru-RU" sz="3200" i="1" dirty="0"/>
              <a:t>Методика логопедической работы при устранении </a:t>
            </a:r>
            <a:r>
              <a:rPr lang="ru-RU" sz="3200" i="1" dirty="0" smtClean="0"/>
              <a:t>     </a:t>
            </a:r>
            <a:r>
              <a:rPr lang="ru-RU" sz="3200" i="1" dirty="0" err="1" smtClean="0"/>
              <a:t>брадилалии</a:t>
            </a:r>
            <a:r>
              <a:rPr lang="ru-RU" sz="3200" i="1" dirty="0"/>
              <a:t>: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воспитание быстрых и четких движений в процессе речи;</a:t>
            </a:r>
          </a:p>
          <a:p>
            <a:pPr>
              <a:lnSpc>
                <a:spcPct val="80000"/>
              </a:lnSpc>
            </a:pPr>
            <a:r>
              <a:rPr lang="ru-RU" sz="2400"/>
              <a:t>убыстрение речевых реакций;</a:t>
            </a:r>
          </a:p>
          <a:p>
            <a:pPr>
              <a:lnSpc>
                <a:spcPct val="80000"/>
              </a:lnSpc>
            </a:pPr>
            <a:r>
              <a:rPr lang="ru-RU" sz="2400"/>
              <a:t>убыстрение темпа внутренней речи;</a:t>
            </a:r>
          </a:p>
          <a:p>
            <a:pPr>
              <a:lnSpc>
                <a:spcPct val="80000"/>
              </a:lnSpc>
            </a:pPr>
            <a:r>
              <a:rPr lang="ru-RU" sz="2400"/>
              <a:t>убыстрение темпа письма и чтения;</a:t>
            </a:r>
          </a:p>
          <a:p>
            <a:pPr>
              <a:lnSpc>
                <a:spcPct val="80000"/>
              </a:lnSpc>
            </a:pPr>
            <a:r>
              <a:rPr lang="ru-RU" sz="2400"/>
              <a:t>воспитание выразительных форм, сценической речи, сценического чтения;</a:t>
            </a:r>
          </a:p>
          <a:p>
            <a:pPr>
              <a:lnSpc>
                <a:spcPct val="80000"/>
              </a:lnSpc>
            </a:pPr>
            <a:r>
              <a:rPr lang="ru-RU" sz="2400"/>
              <a:t>воспитание правильной просодики;</a:t>
            </a:r>
          </a:p>
          <a:p>
            <a:pPr>
              <a:lnSpc>
                <a:spcPct val="80000"/>
              </a:lnSpc>
            </a:pPr>
            <a:r>
              <a:rPr lang="ru-RU" sz="2400"/>
              <a:t>нормализация общей моторики;</a:t>
            </a:r>
          </a:p>
          <a:p>
            <a:pPr>
              <a:lnSpc>
                <a:spcPct val="80000"/>
              </a:lnSpc>
            </a:pPr>
            <a:r>
              <a:rPr lang="ru-RU" sz="2400"/>
              <a:t>формирование ручного праксиса,</a:t>
            </a:r>
          </a:p>
          <a:p>
            <a:pPr>
              <a:lnSpc>
                <a:spcPct val="80000"/>
              </a:lnSpc>
            </a:pPr>
            <a:r>
              <a:rPr lang="ru-RU" sz="2400"/>
              <a:t>развитие слухового, зрительного внимания, восприятие ритмов.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985822"/>
          </a:xfrm>
        </p:spPr>
        <p:txBody>
          <a:bodyPr>
            <a:noAutofit/>
          </a:bodyPr>
          <a:lstStyle/>
          <a:p>
            <a:r>
              <a:rPr lang="ru-RU" sz="3200" i="1" dirty="0"/>
              <a:t>Методика логопедической работы при устранении </a:t>
            </a:r>
            <a:r>
              <a:rPr lang="ru-RU" sz="3200" i="1" dirty="0" smtClean="0"/>
              <a:t>      </a:t>
            </a:r>
            <a:r>
              <a:rPr lang="ru-RU" sz="3200" i="1" dirty="0" err="1" smtClean="0"/>
              <a:t>тахилалии</a:t>
            </a:r>
            <a:r>
              <a:rPr lang="ru-RU" sz="3200" i="1" dirty="0"/>
              <a:t>: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воспитание медленного, спокойного, плавного строго ритмичного дыхания и голосообразования; чтения; речи;</a:t>
            </a:r>
          </a:p>
          <a:p>
            <a:r>
              <a:rPr lang="ru-RU"/>
              <a:t>- здоровой установки на коллектив в процессе речевого и общего поведения;</a:t>
            </a:r>
          </a:p>
          <a:p>
            <a:r>
              <a:rPr lang="ru-RU"/>
              <a:t>- воспитание общего и слухового внимания к речи.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Этапы коррекционной работы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 dirty="0"/>
              <a:t>1 этап. Этап максимального ограничения речевого общения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2этап. Работа по усвоению медленного темпа на материале громкого чтения 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3 этап. Работа над пересказом (над редактированием высказываемых мыслей)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4 этап. Работа над коллективным рассказом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5 этап. Этап подготовки к публичному выступлению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/>
              <a:t>Преодоление </a:t>
            </a:r>
            <a:r>
              <a:rPr lang="ru-RU" sz="3200" i="1" dirty="0" err="1"/>
              <a:t>баттаризма</a:t>
            </a:r>
            <a:r>
              <a:rPr lang="ru-RU" sz="3200" i="1" dirty="0"/>
              <a:t> и </a:t>
            </a:r>
            <a:r>
              <a:rPr lang="ru-RU" sz="3200" i="1" dirty="0" err="1"/>
              <a:t>полтерн</a:t>
            </a:r>
            <a:r>
              <a:rPr lang="ru-RU" sz="3200" i="1" dirty="0"/>
              <a:t>: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Те же этапы</a:t>
            </a:r>
          </a:p>
          <a:p>
            <a:pPr>
              <a:lnSpc>
                <a:spcPct val="90000"/>
              </a:lnSpc>
            </a:pPr>
            <a:r>
              <a:rPr lang="ru-RU" sz="2800" u="sng"/>
              <a:t>Основные задачи:</a:t>
            </a:r>
          </a:p>
          <a:p>
            <a:pPr>
              <a:lnSpc>
                <a:spcPct val="90000"/>
              </a:lnSpc>
            </a:pPr>
            <a:r>
              <a:rPr lang="ru-RU" sz="2800"/>
              <a:t>формирование понятий на конкретной основе, их словесного грамматически правильного  выражения</a:t>
            </a:r>
          </a:p>
          <a:p>
            <a:pPr>
              <a:lnSpc>
                <a:spcPct val="90000"/>
              </a:lnSpc>
            </a:pPr>
            <a:r>
              <a:rPr lang="ru-RU" sz="2800"/>
              <a:t>формирование темпа и слитности речи в единстве с другими психическими процессами, а также с процессами порождения речи.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/>
              <a:t>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Приемы работы: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/>
              <a:t>- фиксация внимания на своей речи</a:t>
            </a:r>
          </a:p>
          <a:p>
            <a:pPr>
              <a:lnSpc>
                <a:spcPct val="80000"/>
              </a:lnSpc>
            </a:pPr>
            <a:r>
              <a:rPr lang="ru-RU" sz="2000"/>
              <a:t>- сопряжено-отраженное произнесение фраз, текстов</a:t>
            </a:r>
          </a:p>
          <a:p>
            <a:pPr>
              <a:lnSpc>
                <a:spcPct val="80000"/>
              </a:lnSpc>
            </a:pPr>
            <a:r>
              <a:rPr lang="ru-RU" sz="2000"/>
              <a:t>- работа над перефразировкой</a:t>
            </a:r>
          </a:p>
          <a:p>
            <a:pPr>
              <a:lnSpc>
                <a:spcPct val="80000"/>
              </a:lnSpc>
            </a:pPr>
            <a:r>
              <a:rPr lang="ru-RU" sz="2000"/>
              <a:t>- диалоги</a:t>
            </a:r>
          </a:p>
          <a:p>
            <a:pPr>
              <a:lnSpc>
                <a:spcPct val="80000"/>
              </a:lnSpc>
            </a:pPr>
            <a:r>
              <a:rPr lang="ru-RU" sz="2000"/>
              <a:t>- драматизации</a:t>
            </a:r>
          </a:p>
          <a:p>
            <a:pPr>
              <a:lnSpc>
                <a:spcPct val="80000"/>
              </a:lnSpc>
            </a:pPr>
            <a:r>
              <a:rPr lang="ru-RU" sz="2000"/>
              <a:t>- чтение</a:t>
            </a:r>
          </a:p>
          <a:p>
            <a:pPr>
              <a:lnSpc>
                <a:spcPct val="80000"/>
              </a:lnSpc>
            </a:pPr>
            <a:r>
              <a:rPr lang="ru-RU" sz="2000"/>
              <a:t>- воспитание логического мышления в речевых и неречевых заданиях</a:t>
            </a:r>
          </a:p>
          <a:p>
            <a:pPr>
              <a:lnSpc>
                <a:spcPct val="80000"/>
              </a:lnSpc>
            </a:pPr>
            <a:r>
              <a:rPr lang="ru-RU" sz="2000"/>
              <a:t>- работа по преодолению дефектов внутренней речи </a:t>
            </a:r>
          </a:p>
          <a:p>
            <a:pPr>
              <a:lnSpc>
                <a:spcPct val="80000"/>
              </a:lnSpc>
            </a:pPr>
            <a:r>
              <a:rPr lang="ru-RU" sz="2000"/>
              <a:t>- развитие слухового внимания, умения слушать речь </a:t>
            </a:r>
          </a:p>
          <a:p>
            <a:pPr>
              <a:lnSpc>
                <a:spcPct val="80000"/>
              </a:lnSpc>
            </a:pPr>
            <a:r>
              <a:rPr lang="ru-RU" sz="2000"/>
              <a:t>- упорядочивание темпа речи с помощью автоматизированных речевых рядов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1057260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Литература:</a:t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sz="2400" dirty="0" smtClean="0"/>
              <a:t>Белякова </a:t>
            </a:r>
            <a:r>
              <a:rPr lang="ru-RU" sz="2400" dirty="0"/>
              <a:t>Л. И., Дьякова Е. А. Логопедия. Заикание М. : Академия, 2003.             </a:t>
            </a:r>
            <a:r>
              <a:rPr lang="ru-RU" sz="2400" dirty="0" err="1"/>
              <a:t>Визель</a:t>
            </a:r>
            <a:r>
              <a:rPr lang="ru-RU" sz="2400" dirty="0"/>
              <a:t> Т.Г. Основы нейропсихологии: Учебник для студентов вузов. – М.:    </a:t>
            </a:r>
            <a:r>
              <a:rPr lang="ru-RU" sz="2400" dirty="0" err="1"/>
              <a:t>В.Секачев</a:t>
            </a:r>
            <a:r>
              <a:rPr lang="ru-RU" sz="2400" dirty="0"/>
              <a:t>, 2016. </a:t>
            </a:r>
          </a:p>
          <a:p>
            <a:pPr lvl="0"/>
            <a:r>
              <a:rPr lang="ru-RU" sz="2400" dirty="0"/>
              <a:t>Зееман М. Дети с ускоренной речью (</a:t>
            </a:r>
            <a:r>
              <a:rPr lang="ru-RU" sz="2400" dirty="0" err="1"/>
              <a:t>тахилалией</a:t>
            </a:r>
            <a:r>
              <a:rPr lang="ru-RU" sz="2400" dirty="0"/>
              <a:t>) // Расстройства речи в детском возрасте. — М., 1962. — С.                                                                </a:t>
            </a:r>
          </a:p>
          <a:p>
            <a:pPr lvl="0"/>
            <a:r>
              <a:rPr lang="ru-RU" sz="2400" dirty="0"/>
              <a:t>Кочергина В. С. </a:t>
            </a:r>
            <a:r>
              <a:rPr lang="ru-RU" sz="2400" dirty="0" err="1"/>
              <a:t>Брадилалия</a:t>
            </a:r>
            <a:r>
              <a:rPr lang="ru-RU" sz="2400" dirty="0"/>
              <a:t>, </a:t>
            </a:r>
            <a:r>
              <a:rPr lang="ru-RU" sz="2400" dirty="0" err="1"/>
              <a:t>тахилалия</a:t>
            </a:r>
            <a:r>
              <a:rPr lang="ru-RU" sz="2400" dirty="0"/>
              <a:t>, спотыкание // Расстройства речи у детей и подростков. — М., 1969. </a:t>
            </a:r>
          </a:p>
          <a:p>
            <a:pPr lvl="0"/>
            <a:r>
              <a:rPr lang="ru-RU" sz="2400" dirty="0"/>
              <a:t>Ларина Е.А., Артемьева В.Е. К вопросу о формировании темпо-ритмической организации речи у дошкольников со стертой дизартрией // Педагогический журнал. 2018. Т. 8. № 5.</a:t>
            </a:r>
          </a:p>
          <a:p>
            <a:pPr lvl="0"/>
            <a:r>
              <a:rPr lang="ru-RU" sz="2400" dirty="0"/>
              <a:t>Лопухина И.С. Логопедия – речь, ритм, движение. СПб.: Дельта, 1997. </a:t>
            </a:r>
          </a:p>
          <a:p>
            <a:pPr lvl="0"/>
            <a:r>
              <a:rPr lang="ru-RU" sz="2400" dirty="0" err="1"/>
              <a:t>Светозарова</a:t>
            </a:r>
            <a:r>
              <a:rPr lang="ru-RU" sz="2400" dirty="0"/>
              <a:t> Н.Д.. Физиология речи. Восприятие речи человеком, М., 1976.</a:t>
            </a:r>
          </a:p>
          <a:p>
            <a:pPr lvl="0"/>
            <a:r>
              <a:rPr lang="ru-RU" sz="2400" dirty="0"/>
              <a:t>Филатова Ю.О. </a:t>
            </a:r>
            <a:r>
              <a:rPr lang="ru-RU" sz="2400" dirty="0" err="1"/>
              <a:t>Клаттеринг</a:t>
            </a:r>
            <a:r>
              <a:rPr lang="ru-RU" sz="2400" dirty="0"/>
              <a:t> в XXI веке/ Дефектология, 2007, №5.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План: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dirty="0">
                <a:latin typeface="Times New Roman" pitchFamily="18" charset="0"/>
              </a:rPr>
              <a:t>1. Определение, история изучения, симптоматика и механизм</a:t>
            </a:r>
          </a:p>
          <a:p>
            <a:pPr>
              <a:lnSpc>
                <a:spcPct val="90000"/>
              </a:lnSpc>
            </a:pPr>
            <a:r>
              <a:rPr lang="ru-RU" dirty="0">
                <a:latin typeface="Times New Roman" pitchFamily="18" charset="0"/>
              </a:rPr>
              <a:t>2. Классификация </a:t>
            </a:r>
            <a:r>
              <a:rPr lang="ru-RU" dirty="0" err="1" smtClean="0">
                <a:latin typeface="Times New Roman" pitchFamily="18" charset="0"/>
              </a:rPr>
              <a:t>темпо-ритмических</a:t>
            </a:r>
            <a:r>
              <a:rPr lang="ru-RU" dirty="0" smtClean="0">
                <a:latin typeface="Times New Roman" pitchFamily="18" charset="0"/>
              </a:rPr>
              <a:t>  нарушений</a:t>
            </a:r>
            <a:endParaRPr lang="ru-RU" dirty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dirty="0">
                <a:latin typeface="Times New Roman" pitchFamily="18" charset="0"/>
              </a:rPr>
              <a:t>3. Обследование детей </a:t>
            </a:r>
            <a:r>
              <a:rPr lang="ru-RU" dirty="0" smtClean="0">
                <a:latin typeface="Times New Roman" pitchFamily="18" charset="0"/>
              </a:rPr>
              <a:t>с </a:t>
            </a:r>
            <a:r>
              <a:rPr lang="ru-RU" dirty="0" err="1" smtClean="0">
                <a:latin typeface="Times New Roman" pitchFamily="18" charset="0"/>
              </a:rPr>
              <a:t>темпо-ритмическими</a:t>
            </a:r>
            <a:r>
              <a:rPr lang="ru-RU" dirty="0" smtClean="0">
                <a:latin typeface="Times New Roman" pitchFamily="18" charset="0"/>
              </a:rPr>
              <a:t> нарушениями</a:t>
            </a:r>
            <a:endParaRPr lang="ru-RU" dirty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dirty="0">
                <a:latin typeface="Times New Roman" pitchFamily="18" charset="0"/>
              </a:rPr>
              <a:t>4. Система лечебно-педагогической комплексной работы по преодолению нарушений </a:t>
            </a:r>
            <a:r>
              <a:rPr lang="ru-RU" dirty="0" err="1" smtClean="0">
                <a:latin typeface="Times New Roman" pitchFamily="18" charset="0"/>
              </a:rPr>
              <a:t>темпо-ритмической</a:t>
            </a:r>
            <a:r>
              <a:rPr lang="ru-RU" dirty="0" smtClean="0">
                <a:latin typeface="Times New Roman" pitchFamily="18" charset="0"/>
              </a:rPr>
              <a:t> организации </a:t>
            </a:r>
            <a:r>
              <a:rPr lang="ru-RU" dirty="0">
                <a:latin typeface="Times New Roman" pitchFamily="18" charset="0"/>
              </a:rPr>
              <a:t>речи</a:t>
            </a:r>
          </a:p>
          <a:p>
            <a:pPr>
              <a:lnSpc>
                <a:spcPct val="90000"/>
              </a:lnSpc>
            </a:pPr>
            <a:endParaRPr lang="ru-RU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1116013" y="274638"/>
            <a:ext cx="7570787" cy="796908"/>
          </a:xfrm>
        </p:spPr>
        <p:txBody>
          <a:bodyPr/>
          <a:lstStyle/>
          <a:p>
            <a:r>
              <a:rPr lang="ru-RU" b="1" dirty="0"/>
              <a:t>Темп</a:t>
            </a:r>
            <a:r>
              <a:rPr lang="ru-RU" dirty="0"/>
              <a:t> речи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ru-RU" sz="2400"/>
          </a:p>
          <a:p>
            <a:endParaRPr lang="ru-RU" sz="2400"/>
          </a:p>
          <a:p>
            <a:r>
              <a:rPr lang="ru-RU" sz="2400"/>
              <a:t>скорость протекания речи во времени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endParaRPr lang="ru-RU" sz="2400"/>
          </a:p>
          <a:p>
            <a:endParaRPr lang="ru-RU" sz="2400"/>
          </a:p>
          <a:p>
            <a:r>
              <a:rPr lang="ru-RU" sz="2400"/>
              <a:t>число звуковых единиц (звук, слог, слово), произносимых в единицу времени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1116013" y="4581525"/>
            <a:ext cx="7704137" cy="1544638"/>
          </a:xfrm>
        </p:spPr>
        <p:txBody>
          <a:bodyPr/>
          <a:lstStyle/>
          <a:p>
            <a:r>
              <a:rPr lang="ru-RU" sz="2800"/>
              <a:t>У взрослого темп речи в спокойном состоянии варьируется от 90 до 175 слогов в минуту.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H="1">
            <a:off x="2987675" y="1557338"/>
            <a:ext cx="64770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5651500" y="1484313"/>
            <a:ext cx="720725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три основных вида темпа: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нормальный, быстрый и медленный. 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Резкие отклонения темпа речи от средних </a:t>
            </a:r>
            <a:r>
              <a:rPr lang="ru-RU" b="1"/>
              <a:t>величин</a:t>
            </a:r>
            <a:r>
              <a:rPr lang="ru-RU"/>
              <a:t> — как ускорение, так и замедление — мешают восприятию смысловой стороны высказывания.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Ритм</a:t>
            </a:r>
            <a:r>
              <a:rPr lang="ru-RU"/>
              <a:t> речи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звуковая организация речи при помощи чередования ударных и безударных слогов. </a:t>
            </a:r>
          </a:p>
          <a:p>
            <a:endParaRPr lang="ru-RU"/>
          </a:p>
          <a:p>
            <a:r>
              <a:rPr lang="ru-RU"/>
              <a:t>        Темп                         ритм </a:t>
            </a:r>
          </a:p>
          <a:p>
            <a:endParaRPr lang="ru-RU"/>
          </a:p>
          <a:p>
            <a:r>
              <a:rPr lang="ru-RU" b="1"/>
              <a:t>Темпо-ритмическая организация               устной речи</a:t>
            </a:r>
            <a:endParaRPr lang="ru-RU"/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2714612" y="2928934"/>
            <a:ext cx="792162" cy="485775"/>
          </a:xfrm>
          <a:prstGeom prst="leftRightArrow">
            <a:avLst>
              <a:gd name="adj1" fmla="val 50000"/>
              <a:gd name="adj2" fmla="val 326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Пауза речи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перерыв в звучании голоса на определенное время</a:t>
            </a:r>
          </a:p>
          <a:p>
            <a:endParaRPr lang="ru-RU"/>
          </a:p>
          <a:p>
            <a:r>
              <a:rPr lang="ru-RU"/>
              <a:t>Длительность и характер распределения пауз в речевом потоке во многом определяют ритмико-мелодическую сторону интонации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93</TotalTime>
  <Words>1579</Words>
  <Application>Microsoft Office PowerPoint</Application>
  <PresentationFormat>Экран (4:3)</PresentationFormat>
  <Paragraphs>241</Paragraphs>
  <Slides>37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Официальная</vt:lpstr>
      <vt:lpstr>2021 год</vt:lpstr>
      <vt:lpstr>НАРУШЕНИЯ РЕЧИ</vt:lpstr>
      <vt:lpstr>Презентация PowerPoint</vt:lpstr>
      <vt:lpstr>Литература: </vt:lpstr>
      <vt:lpstr>План:</vt:lpstr>
      <vt:lpstr>Темп речи</vt:lpstr>
      <vt:lpstr>три основных вида темпа:</vt:lpstr>
      <vt:lpstr>Ритм речи</vt:lpstr>
      <vt:lpstr>Пауза речи</vt:lpstr>
      <vt:lpstr>Физиологическая основа плавности речи</vt:lpstr>
      <vt:lpstr>      Какая речь считается прерывистой?</vt:lpstr>
      <vt:lpstr>1. Определение, история изучения, симптоматика и механизм</vt:lpstr>
      <vt:lpstr>Брадилалия (от греч. bradys — медленный, lalia — речь) </vt:lpstr>
      <vt:lpstr>История изучения брадилалии</vt:lpstr>
      <vt:lpstr>    Речевая симптоматика брадилалии:</vt:lpstr>
      <vt:lpstr>Неречевая симптоматика брадилалии</vt:lpstr>
      <vt:lpstr>Тахилалия (с греч. tachis — быстрый,  lalia — речь) </vt:lpstr>
      <vt:lpstr>История изучения</vt:lpstr>
      <vt:lpstr>Речевая симптоматика тахилалии:</vt:lpstr>
      <vt:lpstr>Неречевая симптоматика тахилалии:</vt:lpstr>
      <vt:lpstr>2. КЛАССИФИКАЦИЯ РАЗНОВИДНОСТЕЙ ТАХИЛАЛИИ </vt:lpstr>
      <vt:lpstr>Баттаризм (парафразия)</vt:lpstr>
      <vt:lpstr>Механизм баттаризма </vt:lpstr>
      <vt:lpstr>Полтерн (спотыкание) </vt:lpstr>
      <vt:lpstr>История изучения</vt:lpstr>
      <vt:lpstr>Симптоматика речевая при баттаризме и полтерн</vt:lpstr>
      <vt:lpstr>Неречевая симптоматика при баттаризме и полтерн</vt:lpstr>
      <vt:lpstr>  Физиологические итерации (от латинского iterotio – повторение) </vt:lpstr>
      <vt:lpstr>3. ОБСЛЕДОВАНИЕ ДЕТЕЙ С НАРУШЕНИЯМИ ТЕМПА РЕЧИ </vt:lpstr>
      <vt:lpstr>Примерная схема обследования:</vt:lpstr>
      <vt:lpstr>В логопедическом заключении указываются:</vt:lpstr>
      <vt:lpstr>4. Система лечебно-педагогической комплексной работы  </vt:lpstr>
      <vt:lpstr>Методика логопедической работы при устранении      брадилалии:</vt:lpstr>
      <vt:lpstr>Методика логопедической работы при устранении       тахилалии:</vt:lpstr>
      <vt:lpstr>Этапы коррекционной работы</vt:lpstr>
      <vt:lpstr>Преодоление баттаризма и полтерн:</vt:lpstr>
      <vt:lpstr>Приемы работы: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НАРУШЕНИЯ РЕЧИ</dc:title>
  <dc:creator>Коля</dc:creator>
  <cp:lastModifiedBy>Детский сад</cp:lastModifiedBy>
  <cp:revision>18</cp:revision>
  <dcterms:created xsi:type="dcterms:W3CDTF">2013-12-05T04:21:26Z</dcterms:created>
  <dcterms:modified xsi:type="dcterms:W3CDTF">2021-02-03T05:50:47Z</dcterms:modified>
</cp:coreProperties>
</file>