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123" r:id="rId1"/>
  </p:sldMasterIdLst>
  <p:sldIdLst>
    <p:sldId id="258" r:id="rId2"/>
    <p:sldId id="285" r:id="rId3"/>
    <p:sldId id="257" r:id="rId4"/>
    <p:sldId id="288" r:id="rId5"/>
    <p:sldId id="260" r:id="rId6"/>
    <p:sldId id="291" r:id="rId7"/>
    <p:sldId id="262" r:id="rId8"/>
    <p:sldId id="294" r:id="rId9"/>
    <p:sldId id="296" r:id="rId10"/>
    <p:sldId id="292" r:id="rId11"/>
    <p:sldId id="281" r:id="rId12"/>
    <p:sldId id="295" r:id="rId13"/>
    <p:sldId id="290" r:id="rId14"/>
    <p:sldId id="283" r:id="rId15"/>
    <p:sldId id="279" r:id="rId16"/>
    <p:sldId id="284" r:id="rId17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entury Gothic" panose="020B0502020202020204" pitchFamily="34" charset="0"/>
        <a:ea typeface="+mn-ea"/>
        <a:cs typeface="Arial" panose="020B0604020202020204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entury Gothic" panose="020B0502020202020204" pitchFamily="34" charset="0"/>
        <a:ea typeface="+mn-ea"/>
        <a:cs typeface="Arial" panose="020B0604020202020204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entury Gothic" panose="020B0502020202020204" pitchFamily="34" charset="0"/>
        <a:ea typeface="+mn-ea"/>
        <a:cs typeface="Arial" panose="020B0604020202020204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entury Gothic" panose="020B0502020202020204" pitchFamily="34" charset="0"/>
        <a:ea typeface="+mn-ea"/>
        <a:cs typeface="Arial" panose="020B0604020202020204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entury Gothic" panose="020B0502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entury Gothic" panose="020B0502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entury Gothic" panose="020B0502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entury Gothic" panose="020B0502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entury Gothic" panose="020B0502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6" d="100"/>
          <a:sy n="66" d="100"/>
        </p:scale>
        <p:origin x="380" y="4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91F30F2-5972-4B80-98CE-6969F79061D4}" type="datetimeFigureOut">
              <a:rPr lang="ru-RU" smtClean="0"/>
              <a:pPr>
                <a:defRPr/>
              </a:pPr>
              <a:t>16.11.2020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EBE50-EAB0-4F53-AE7E-1E30AA7795A1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8622177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CCEC195-36C4-47B9-BCE4-DF81494B50B6}" type="datetimeFigureOut">
              <a:rPr lang="ru-RU" smtClean="0"/>
              <a:pPr>
                <a:defRPr/>
              </a:pPr>
              <a:t>16.11.2020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C332FD-9A87-4362-8A23-ADBFA2C5CF99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9703015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97CA48A-4077-45BF-91BD-82BC62F4834F}" type="datetimeFigureOut">
              <a:rPr lang="ru-RU" smtClean="0"/>
              <a:pPr>
                <a:defRPr/>
              </a:pPr>
              <a:t>16.11.2020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A2A95B-07BE-4DD9-91B4-04747E142132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9831151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36EB2CB-16EF-41EE-B0DB-7FA1C8CA9A69}" type="datetimeFigureOut">
              <a:rPr lang="ru-RU" smtClean="0"/>
              <a:pPr>
                <a:defRPr/>
              </a:pPr>
              <a:t>16.11.2020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6EBFA1-25B4-42B9-AC70-2C35D7611A3F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7029829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16B0DE9-5553-4305-ADE7-693DAD784C03}" type="datetimeFigureOut">
              <a:rPr lang="ru-RU" smtClean="0"/>
              <a:pPr>
                <a:defRPr/>
              </a:pPr>
              <a:t>16.11.2020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926E4F-2037-4674-9725-41284A73C321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8857355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0ED427F-8819-462C-9802-782D76CDECE5}" type="datetimeFigureOut">
              <a:rPr lang="ru-RU" smtClean="0"/>
              <a:pPr>
                <a:defRPr/>
              </a:pPr>
              <a:t>16.11.2020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C7F1C4-FA19-463E-A4AA-12BF19AC9D1C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5691207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3EEFB1F-5917-49FF-A517-ECF0859832AD}" type="datetimeFigureOut">
              <a:rPr lang="ru-RU" smtClean="0"/>
              <a:pPr>
                <a:defRPr/>
              </a:pPr>
              <a:t>16.11.2020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0D694D-CD8B-447A-B728-6A560BA267EA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8234958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D6847B4-6656-4121-9548-22E6B8D8D5B0}" type="datetimeFigureOut">
              <a:rPr lang="ru-RU" smtClean="0"/>
              <a:pPr>
                <a:defRPr/>
              </a:pPr>
              <a:t>16.11.2020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35FE32-4906-4322-9C5E-A299F06BB63B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2935705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85A8977-630F-4A4B-9336-D8FC1B1B40E2}" type="datetimeFigureOut">
              <a:rPr lang="ru-RU" smtClean="0"/>
              <a:pPr>
                <a:defRPr/>
              </a:pPr>
              <a:t>16.11.2020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F032D5-9C07-41E0-8576-4FB39B3152CD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0037672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674565A-7603-4F4D-BC7A-7C962B282BD2}" type="datetimeFigureOut">
              <a:rPr lang="ru-RU" smtClean="0"/>
              <a:pPr>
                <a:defRPr/>
              </a:pPr>
              <a:t>16.11.2020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068A87-2609-47DA-9551-0873A3923513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8536615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05208B5-431F-4B25-BFD9-F5749C96D575}" type="datetimeFigureOut">
              <a:rPr lang="ru-RU" smtClean="0"/>
              <a:pPr>
                <a:defRPr/>
              </a:pPr>
              <a:t>16.11.2020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5DA438-DF87-438A-908F-46A5486E3FEA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1438433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flip="none" rotWithShape="1">
          <a:gsLst>
            <a:gs pos="0">
              <a:schemeClr val="accent6">
                <a:lumMod val="0"/>
                <a:lumOff val="100000"/>
              </a:schemeClr>
            </a:gs>
            <a:gs pos="0">
              <a:schemeClr val="accent6">
                <a:alpha val="34000"/>
                <a:lumMod val="31000"/>
                <a:lumOff val="69000"/>
              </a:schemeClr>
            </a:gs>
            <a:gs pos="100000">
              <a:schemeClr val="accent6">
                <a:lumMod val="100000"/>
              </a:schemeClr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5F45B2D3-6FC4-4142-83CC-482AEC3A9B2C}" type="datetimeFigureOut">
              <a:rPr lang="ru-RU" smtClean="0"/>
              <a:pPr>
                <a:defRPr/>
              </a:pPr>
              <a:t>16.11.2020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4C1E66-480F-4469-B2AA-B9980971AE41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9559846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24" r:id="rId1"/>
    <p:sldLayoutId id="2147484125" r:id="rId2"/>
    <p:sldLayoutId id="2147484126" r:id="rId3"/>
    <p:sldLayoutId id="2147484127" r:id="rId4"/>
    <p:sldLayoutId id="2147484128" r:id="rId5"/>
    <p:sldLayoutId id="2147484129" r:id="rId6"/>
    <p:sldLayoutId id="2147484130" r:id="rId7"/>
    <p:sldLayoutId id="2147484131" r:id="rId8"/>
    <p:sldLayoutId id="2147484132" r:id="rId9"/>
    <p:sldLayoutId id="2147484133" r:id="rId10"/>
    <p:sldLayoutId id="2147484134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file:///C:\Users\&#1040;&#1085;&#1085;&#1072;\Music\&#1050;&#1083;&#1072;&#1089;&#1089;&#1085;&#1072;&#1103;%20&#1084;&#1091;&#1079;&#1099;&#1082;&#1072;%20&#1076;&#1083;&#1103;%20&#1087;&#1088;&#1077;&#1079;&#1077;&#1085;&#1090;&#1072;&#1094;&#1080;&#1080;%20-%20&#1076;&#1080;&#1089;&#1082;&#1086;&#1090;&#1077;&#1082;&#1072;%20(1).mp3" TargetMode="External"/><Relationship Id="rId1" Type="http://schemas.openxmlformats.org/officeDocument/2006/relationships/tags" Target="../tags/tag1.xml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2.wav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3.wav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.wav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 shadeToTitle="1">
        <a:gradFill flip="none" rotWithShape="1">
          <a:gsLst>
            <a:gs pos="0">
              <a:schemeClr val="accent6">
                <a:lumMod val="0"/>
                <a:lumOff val="100000"/>
              </a:schemeClr>
            </a:gs>
            <a:gs pos="17500">
              <a:srgbClr val="E6F1DF"/>
            </a:gs>
            <a:gs pos="0">
              <a:schemeClr val="accent6">
                <a:alpha val="34000"/>
                <a:lumMod val="31000"/>
                <a:lumOff val="69000"/>
              </a:schemeClr>
            </a:gs>
            <a:gs pos="100000">
              <a:schemeClr val="accent6">
                <a:lumMod val="100000"/>
              </a:schemeClr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2" descr="C:\Users\Анна\Кис\Работа\Школа\2016-2017 год\МЕРОПРИЯТИЯ И КОНКУРСЫ\Конкурс пед-псих года\Подложка\картинка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8825" y="2708275"/>
            <a:ext cx="3671888" cy="330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Классная музыка для презентации - дискотека (1).mp3">
            <a:hlinkClick r:id="" action="ppaction://media"/>
          </p:cNvPr>
          <p:cNvPicPr>
            <a:picLocks noRot="1" noChangeAspect="1"/>
          </p:cNvPicPr>
          <p:nvPr>
            <a:audioFile r:link="rId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7525" y="3184525"/>
            <a:ext cx="487363" cy="487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Классная музыка для презентации - дискотека (1).mp3">
            <a:hlinkClick r:id="" action="ppaction://media"/>
          </p:cNvPr>
          <p:cNvPicPr>
            <a:picLocks noRot="1" noChangeAspect="1"/>
          </p:cNvPicPr>
          <p:nvPr>
            <a:audioFile r:link="rId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7525" y="3184525"/>
            <a:ext cx="487363" cy="487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58255" y="336640"/>
            <a:ext cx="271266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Презентация</a:t>
            </a:r>
            <a:endParaRPr lang="ru-RU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83568" y="1459221"/>
            <a:ext cx="717138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ВАСИЛЬЕВА УЛЬЯНА ЮРЬЕВНА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83568" y="3861048"/>
            <a:ext cx="3581237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 – ПСИХОЛОГ</a:t>
            </a:r>
          </a:p>
          <a:p>
            <a:endParaRPr lang="ru-RU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МБДОУ № 218</a:t>
            </a:r>
            <a:endParaRPr lang="ru-RU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</p:cSld>
  <p:clrMapOvr>
    <a:masterClrMapping/>
  </p:clrMapOvr>
  <p:transition spd="slow" advTm="1211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9778" y="1484784"/>
            <a:ext cx="1873161" cy="2499921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642888" y="332656"/>
            <a:ext cx="810557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Коррекционная и развивающая деятельность</a:t>
            </a:r>
            <a:endParaRPr lang="ru-RU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555776" y="855319"/>
            <a:ext cx="364375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МИР ВОЛШЕБНОЙ ГЛИНЫ</a:t>
            </a:r>
            <a:endParaRPr lang="ru-RU" sz="2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9778" y="4213903"/>
            <a:ext cx="1981029" cy="263824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27522" y="4536518"/>
            <a:ext cx="2880320" cy="216500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99792" y="4398575"/>
            <a:ext cx="3124977" cy="2346773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04248" y="1531934"/>
            <a:ext cx="2149981" cy="2866641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2771800" y="1540049"/>
            <a:ext cx="4572000" cy="258532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/>
              <a:t>Чтобы психика ребенка</a:t>
            </a:r>
            <a:br>
              <a:rPr lang="ru-RU" dirty="0" smtClean="0"/>
            </a:br>
            <a:r>
              <a:rPr lang="ru-RU" dirty="0" smtClean="0"/>
              <a:t>Не внушала взрослым страх,</a:t>
            </a:r>
            <a:br>
              <a:rPr lang="ru-RU" dirty="0" smtClean="0"/>
            </a:br>
            <a:r>
              <a:rPr lang="ru-RU" dirty="0" smtClean="0"/>
              <a:t>Им психолог нужен тонкий,</a:t>
            </a:r>
            <a:br>
              <a:rPr lang="ru-RU" dirty="0" smtClean="0"/>
            </a:br>
            <a:r>
              <a:rPr lang="ru-RU" dirty="0" smtClean="0"/>
              <a:t>Подсказать, когда и как,</a:t>
            </a:r>
            <a:br>
              <a:rPr lang="ru-RU" dirty="0" smtClean="0"/>
            </a:br>
            <a:r>
              <a:rPr lang="ru-RU" dirty="0" smtClean="0"/>
              <a:t>Объяснить и то, и это,</a:t>
            </a:r>
            <a:br>
              <a:rPr lang="ru-RU" dirty="0" smtClean="0"/>
            </a:br>
            <a:r>
              <a:rPr lang="ru-RU" dirty="0" smtClean="0"/>
              <a:t>Персональный сделать тест,</a:t>
            </a:r>
            <a:br>
              <a:rPr lang="ru-RU" dirty="0" smtClean="0"/>
            </a:br>
            <a:r>
              <a:rPr lang="ru-RU" dirty="0" smtClean="0"/>
              <a:t>Дать родителям ответы,</a:t>
            </a:r>
            <a:br>
              <a:rPr lang="ru-RU" dirty="0" smtClean="0"/>
            </a:br>
            <a:r>
              <a:rPr lang="ru-RU" dirty="0" smtClean="0"/>
              <a:t>Почему их сын не ест...</a:t>
            </a:r>
            <a:br>
              <a:rPr lang="ru-RU" dirty="0" smtClean="0"/>
            </a:br>
            <a:endParaRPr lang="ru-RU" dirty="0"/>
          </a:p>
        </p:txBody>
      </p:sp>
    </p:spTree>
  </p:cSld>
  <p:clrMapOvr>
    <a:masterClrMapping/>
  </p:clrMapOvr>
  <p:transition spd="slow" advTm="14438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436248.wav">
            <a:hlinkClick r:id="" action="ppaction://media"/>
          </p:cNvPr>
          <p:cNvPicPr>
            <a:picLocks noChangeAspect="1"/>
          </p:cNvPicPr>
          <p:nvPr>
            <a:wavAudioFile r:embed="rId1" name="B436BE98.wav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0738" y="6154738"/>
            <a:ext cx="487362" cy="48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62702" y="188640"/>
            <a:ext cx="820891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Коррекционная и развивающая деятельность</a:t>
            </a:r>
            <a:endParaRPr lang="ru-RU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635" y="1597030"/>
            <a:ext cx="2716777" cy="362236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23728" y="4343553"/>
            <a:ext cx="3417582" cy="256318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625152" y="862885"/>
            <a:ext cx="38840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ПЕСОЧНЫЕ ФАНТАЗИИ</a:t>
            </a:r>
            <a:endParaRPr lang="ru-RU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6200000">
            <a:off x="5826907" y="2347766"/>
            <a:ext cx="2814845" cy="3714032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3112101" y="1597030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/>
              <a:t>Психология - наука,</a:t>
            </a:r>
            <a:br>
              <a:rPr lang="ru-RU" dirty="0" smtClean="0"/>
            </a:br>
            <a:r>
              <a:rPr lang="ru-RU" dirty="0" smtClean="0"/>
              <a:t>Непростая, братцы, штука.</a:t>
            </a:r>
            <a:br>
              <a:rPr lang="ru-RU" dirty="0" smtClean="0"/>
            </a:br>
            <a:r>
              <a:rPr lang="ru-RU" dirty="0" smtClean="0"/>
              <a:t>Без психолога в наш век</a:t>
            </a:r>
            <a:br>
              <a:rPr lang="ru-RU" dirty="0" smtClean="0"/>
            </a:br>
            <a:r>
              <a:rPr lang="ru-RU" dirty="0" smtClean="0"/>
              <a:t>Жить не сможет человек</a:t>
            </a:r>
            <a:endParaRPr lang="ru-RU" dirty="0"/>
          </a:p>
        </p:txBody>
      </p:sp>
    </p:spTree>
  </p:cSld>
  <p:clrMapOvr>
    <a:masterClrMapping/>
  </p:clrMapOvr>
  <p:transition spd="slow" advTm="1480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44" y="4005064"/>
            <a:ext cx="1981372" cy="263979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403648" y="404664"/>
            <a:ext cx="53265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АДАПТАЦИЯ К ДЕТСКОМУ САДУ</a:t>
            </a:r>
            <a:endParaRPr lang="ru-R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3848" y="1416157"/>
            <a:ext cx="2211710" cy="294894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40152" y="4365104"/>
            <a:ext cx="2896783" cy="2172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669895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Заголовок 1"/>
          <p:cNvSpPr>
            <a:spLocks noGrp="1"/>
          </p:cNvSpPr>
          <p:nvPr>
            <p:ph type="title"/>
          </p:nvPr>
        </p:nvSpPr>
        <p:spPr>
          <a:xfrm>
            <a:off x="1116013" y="765175"/>
            <a:ext cx="7024687" cy="1143000"/>
          </a:xfrm>
        </p:spPr>
        <p:txBody>
          <a:bodyPr>
            <a:normAutofit/>
          </a:bodyPr>
          <a:lstStyle/>
          <a:p>
            <a:pPr algn="ctr"/>
            <a:r>
              <a:rPr lang="ru-RU" altLang="ru-RU" smtClean="0"/>
              <a:t>Просветительская деятельность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356" y="1908175"/>
            <a:ext cx="9144000" cy="5143500"/>
          </a:xfrm>
          <a:prstGeom prst="rect">
            <a:avLst/>
          </a:prstGeom>
        </p:spPr>
      </p:pic>
    </p:spTree>
  </p:cSld>
  <p:clrMapOvr>
    <a:masterClrMapping/>
  </p:clrMapOvr>
  <p:transition spd="slow" advTm="44131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475656" y="332656"/>
            <a:ext cx="5514651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ПОВЫШЕНИЕ КВАЛИФИКАЦИИ</a:t>
            </a:r>
          </a:p>
          <a:p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6500" y="1160978"/>
            <a:ext cx="2857500" cy="28575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8228" y="4000500"/>
            <a:ext cx="2857500" cy="28575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4657" y="4371227"/>
            <a:ext cx="3573869" cy="250170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7686" y="1520764"/>
            <a:ext cx="2857500" cy="285750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39814" y="1520764"/>
            <a:ext cx="3444958" cy="285750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39212" y="4060703"/>
            <a:ext cx="2857500" cy="2857500"/>
          </a:xfrm>
          <a:prstGeom prst="rect">
            <a:avLst/>
          </a:prstGeom>
        </p:spPr>
      </p:pic>
    </p:spTree>
  </p:cSld>
  <p:clrMapOvr>
    <a:masterClrMapping/>
  </p:clrMapOvr>
  <p:transition spd="slow" advTm="3237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Объект 2"/>
          <p:cNvSpPr>
            <a:spLocks noGrp="1"/>
          </p:cNvSpPr>
          <p:nvPr>
            <p:ph idx="1"/>
          </p:nvPr>
        </p:nvSpPr>
        <p:spPr>
          <a:xfrm>
            <a:off x="1042988" y="2509838"/>
            <a:ext cx="3241675" cy="3552825"/>
          </a:xfrm>
        </p:spPr>
        <p:txBody>
          <a:bodyPr/>
          <a:lstStyle/>
          <a:p>
            <a:pPr marL="69850" indent="0" eaLnBrk="1" hangingPunct="1">
              <a:buFont typeface="Wingdings 2" panose="05020102010507070707" pitchFamily="18" charset="2"/>
              <a:buNone/>
            </a:pPr>
            <a:r>
              <a:rPr lang="ru-RU" altLang="ru-RU" sz="2800" dirty="0" smtClean="0"/>
              <a:t>Учиться</a:t>
            </a:r>
            <a:r>
              <a:rPr lang="ru-RU" altLang="ru-RU" sz="2800" dirty="0" smtClean="0"/>
              <a:t>, учиться и ещё раз учиться,</a:t>
            </a:r>
          </a:p>
          <a:p>
            <a:pPr marL="69850" indent="0" eaLnBrk="1" hangingPunct="1">
              <a:buFont typeface="Wingdings 2" panose="05020102010507070707" pitchFamily="18" charset="2"/>
              <a:buNone/>
            </a:pPr>
            <a:r>
              <a:rPr lang="ru-RU" altLang="ru-RU" sz="2800" dirty="0" smtClean="0"/>
              <a:t>и применять новые знания на практике!</a:t>
            </a:r>
          </a:p>
        </p:txBody>
      </p:sp>
      <p:pic>
        <p:nvPicPr>
          <p:cNvPr id="23556" name="Picture 2" descr="C:\Users\Анна\Downloads\bf8d8c80a826803ef4cc161bfa1aed4d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7400" y="2492375"/>
            <a:ext cx="3251200" cy="273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2453279.wav">
            <a:hlinkClick r:id="" action="ppaction://media"/>
          </p:cNvPr>
          <p:cNvPicPr>
            <a:picLocks noChangeAspect="1"/>
          </p:cNvPicPr>
          <p:nvPr>
            <a:wavAudioFile r:embed="rId1" name="24531544.wav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0738" y="6154738"/>
            <a:ext cx="487362" cy="48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491880" y="620688"/>
            <a:ext cx="158889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Планы</a:t>
            </a:r>
            <a:endParaRPr lang="ru-RU" sz="36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 advTm="661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Заголовок 6"/>
          <p:cNvSpPr>
            <a:spLocks noGrp="1"/>
          </p:cNvSpPr>
          <p:nvPr>
            <p:ph type="ctrTitle"/>
          </p:nvPr>
        </p:nvSpPr>
        <p:spPr>
          <a:xfrm>
            <a:off x="179388" y="2565400"/>
            <a:ext cx="4318000" cy="1295400"/>
          </a:xfrm>
        </p:spPr>
        <p:txBody>
          <a:bodyPr/>
          <a:lstStyle/>
          <a:p>
            <a:r>
              <a:rPr lang="ru-RU" altLang="ru-RU" sz="6000" b="1" smtClean="0">
                <a:solidFill>
                  <a:schemeClr val="accent2"/>
                </a:solidFill>
              </a:rPr>
              <a:t>СПАСИБО!</a:t>
            </a:r>
          </a:p>
        </p:txBody>
      </p:sp>
      <p:pic>
        <p:nvPicPr>
          <p:cNvPr id="24579" name="Picture 2" descr="C:\Users\Анна\Кис\Работа\Школа\2016-2017 год\МЕРОПРИЯТИЯ И КОНКУРСЫ\Конкурс пед-псих года\Подложка\1448017725_fy-ncrd7sw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463" y="2341563"/>
            <a:ext cx="3384550" cy="364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 advTm="12087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491881" y="692696"/>
            <a:ext cx="5184576" cy="4616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Обожаю искренние детские эмоции… малыши так по-настоящему удивляются и радуются, что, глядя на них, сам немного становится ребенком. В человека вложена потребность счастья; стало быть, она законна.</a:t>
            </a:r>
          </a:p>
          <a:p>
            <a:pPr algn="r">
              <a:lnSpc>
                <a:spcPct val="150000"/>
              </a:lnSpc>
            </a:pPr>
            <a:r>
              <a:rPr lang="ru-RU" sz="2800" dirty="0" smtClean="0">
                <a:latin typeface="Bookman Old Style" panose="02050604050505020204" pitchFamily="18" charset="0"/>
              </a:rPr>
              <a:t>Л. Н. Толстой</a:t>
            </a:r>
            <a:endParaRPr lang="ru-RU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552" y="336037"/>
            <a:ext cx="2859782" cy="3813043"/>
          </a:xfrm>
          <a:prstGeom prst="rect">
            <a:avLst/>
          </a:prstGeom>
        </p:spPr>
      </p:pic>
    </p:spTree>
  </p:cSld>
  <p:clrMapOvr>
    <a:masterClrMapping/>
  </p:clrMapOvr>
  <p:transition spd="slow" advTm="15392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Объект 2"/>
          <p:cNvSpPr>
            <a:spLocks noGrp="1"/>
          </p:cNvSpPr>
          <p:nvPr>
            <p:ph idx="1"/>
          </p:nvPr>
        </p:nvSpPr>
        <p:spPr>
          <a:xfrm>
            <a:off x="4114927" y="1023611"/>
            <a:ext cx="4824412" cy="3913188"/>
          </a:xfrm>
        </p:spPr>
        <p:txBody>
          <a:bodyPr>
            <a:normAutofit fontScale="92500" lnSpcReduction="20000"/>
          </a:bodyPr>
          <a:lstStyle/>
          <a:p>
            <a:pPr eaLnBrk="1" hangingPunct="1"/>
            <a:endParaRPr lang="ru-RU" altLang="ru-RU" sz="2200" dirty="0" smtClean="0"/>
          </a:p>
          <a:p>
            <a:pPr eaLnBrk="1" hangingPunct="1"/>
            <a:r>
              <a:rPr lang="ru-RU" altLang="ru-RU" sz="2400" dirty="0" smtClean="0"/>
              <a:t>Васильева Ульяна Юрьевна</a:t>
            </a:r>
            <a:endParaRPr lang="ru-RU" altLang="ru-RU" sz="2400" dirty="0" smtClean="0"/>
          </a:p>
          <a:p>
            <a:pPr eaLnBrk="1" hangingPunct="1"/>
            <a:endParaRPr lang="ru-RU" altLang="ru-RU" sz="2400" dirty="0" smtClean="0"/>
          </a:p>
          <a:p>
            <a:pPr eaLnBrk="1" hangingPunct="1"/>
            <a:r>
              <a:rPr lang="ru-RU" altLang="ru-RU" sz="2400" dirty="0" smtClean="0"/>
              <a:t>Дата рождения: </a:t>
            </a:r>
            <a:r>
              <a:rPr lang="ru-RU" altLang="ru-RU" sz="2400" dirty="0" smtClean="0"/>
              <a:t>11.01.1981 г</a:t>
            </a:r>
            <a:endParaRPr lang="ru-RU" altLang="ru-RU" sz="2400" dirty="0"/>
          </a:p>
          <a:p>
            <a:pPr eaLnBrk="1" hangingPunct="1"/>
            <a:endParaRPr lang="ru-RU" altLang="ru-RU" sz="2400" dirty="0" smtClean="0"/>
          </a:p>
          <a:p>
            <a:pPr eaLnBrk="1" hangingPunct="1">
              <a:lnSpc>
                <a:spcPct val="150000"/>
              </a:lnSpc>
            </a:pPr>
            <a:r>
              <a:rPr lang="ru-RU" altLang="ru-RU" sz="2400" dirty="0" smtClean="0"/>
              <a:t>Место </a:t>
            </a:r>
            <a:r>
              <a:rPr lang="ru-RU" altLang="ru-RU" sz="2400" dirty="0" smtClean="0"/>
              <a:t>рождения: г. Ростов-на-Дону</a:t>
            </a:r>
          </a:p>
          <a:p>
            <a:pPr eaLnBrk="1" hangingPunct="1">
              <a:lnSpc>
                <a:spcPct val="150000"/>
              </a:lnSpc>
            </a:pPr>
            <a:r>
              <a:rPr lang="ru-RU" altLang="ru-RU" sz="2400" dirty="0" smtClean="0"/>
              <a:t>Образование: степень магистра </a:t>
            </a:r>
          </a:p>
          <a:p>
            <a:pPr eaLnBrk="1" hangingPunct="1">
              <a:lnSpc>
                <a:spcPct val="150000"/>
              </a:lnSpc>
            </a:pPr>
            <a:r>
              <a:rPr lang="ru-RU" altLang="ru-RU" sz="2400" dirty="0" smtClean="0"/>
              <a:t>ЮФУ Психолого-педагогическое образование</a:t>
            </a:r>
          </a:p>
          <a:p>
            <a:pPr eaLnBrk="1" hangingPunct="1"/>
            <a:endParaRPr lang="ru-RU" altLang="ru-RU" dirty="0" smtClean="0"/>
          </a:p>
          <a:p>
            <a:pPr eaLnBrk="1" hangingPunct="1"/>
            <a:endParaRPr lang="ru-RU" altLang="ru-RU" dirty="0" smtClean="0"/>
          </a:p>
        </p:txBody>
      </p:sp>
      <p:sp>
        <p:nvSpPr>
          <p:cNvPr id="3" name="TextBox 2"/>
          <p:cNvSpPr txBox="1"/>
          <p:nvPr/>
        </p:nvSpPr>
        <p:spPr>
          <a:xfrm>
            <a:off x="2987824" y="188640"/>
            <a:ext cx="225420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ОБО МНЕ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1196752"/>
            <a:ext cx="2591276" cy="3888432"/>
          </a:xfrm>
          <a:prstGeom prst="rect">
            <a:avLst/>
          </a:prstGeom>
        </p:spPr>
      </p:pic>
    </p:spTree>
  </p:cSld>
  <p:clrMapOvr>
    <a:masterClrMapping/>
  </p:clrMapOvr>
  <p:transition spd="slow" advTm="9080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Заголовок 1"/>
          <p:cNvSpPr>
            <a:spLocks noGrp="1"/>
          </p:cNvSpPr>
          <p:nvPr>
            <p:ph type="title"/>
          </p:nvPr>
        </p:nvSpPr>
        <p:spPr>
          <a:xfrm>
            <a:off x="1042988" y="1027113"/>
            <a:ext cx="7024687" cy="530225"/>
          </a:xfrm>
        </p:spPr>
        <p:txBody>
          <a:bodyPr>
            <a:normAutofit fontScale="90000"/>
          </a:bodyPr>
          <a:lstStyle/>
          <a:p>
            <a:pPr algn="ctr"/>
            <a:r>
              <a:rPr lang="ru-RU" altLang="ru-RU" smtClean="0"/>
              <a:t>Путь к профессии</a:t>
            </a:r>
          </a:p>
        </p:txBody>
      </p:sp>
      <p:sp>
        <p:nvSpPr>
          <p:cNvPr id="10243" name="Объект 2"/>
          <p:cNvSpPr>
            <a:spLocks noGrp="1"/>
          </p:cNvSpPr>
          <p:nvPr>
            <p:ph idx="1"/>
          </p:nvPr>
        </p:nvSpPr>
        <p:spPr>
          <a:xfrm>
            <a:off x="1042988" y="1773238"/>
            <a:ext cx="6777037" cy="4968130"/>
          </a:xfrm>
        </p:spPr>
        <p:txBody>
          <a:bodyPr/>
          <a:lstStyle/>
          <a:p>
            <a:pPr marL="69850" indent="0" algn="ctr">
              <a:buFont typeface="Wingdings 2" panose="05020102010507070707" pitchFamily="18" charset="2"/>
              <a:buNone/>
            </a:pPr>
            <a:r>
              <a:rPr lang="ru-RU" altLang="ru-RU" dirty="0" smtClean="0"/>
              <a:t>Игра в «школу» в детстве</a:t>
            </a:r>
          </a:p>
          <a:p>
            <a:pPr marL="69850" indent="0" algn="ctr">
              <a:buFont typeface="Wingdings 2" panose="05020102010507070707" pitchFamily="18" charset="2"/>
              <a:buNone/>
            </a:pPr>
            <a:endParaRPr lang="ru-RU" altLang="ru-RU" dirty="0" smtClean="0"/>
          </a:p>
          <a:p>
            <a:pPr marL="69850" indent="0" algn="ctr">
              <a:buFont typeface="Wingdings 2" panose="05020102010507070707" pitchFamily="18" charset="2"/>
              <a:buNone/>
            </a:pPr>
            <a:r>
              <a:rPr lang="ru-RU" altLang="ru-RU" dirty="0" smtClean="0"/>
              <a:t>Бабушка </a:t>
            </a:r>
            <a:r>
              <a:rPr lang="ru-RU" altLang="ru-RU" dirty="0" smtClean="0"/>
              <a:t>– педагог</a:t>
            </a:r>
          </a:p>
          <a:p>
            <a:pPr marL="69850" indent="0" algn="ctr">
              <a:buFont typeface="Wingdings 2" panose="05020102010507070707" pitchFamily="18" charset="2"/>
              <a:buNone/>
            </a:pPr>
            <a:endParaRPr lang="ru-RU" altLang="ru-RU" dirty="0" smtClean="0"/>
          </a:p>
          <a:p>
            <a:pPr marL="69850" indent="0" algn="ctr">
              <a:buFont typeface="Wingdings 2" panose="05020102010507070707" pitchFamily="18" charset="2"/>
              <a:buNone/>
            </a:pPr>
            <a:endParaRPr lang="ru-RU" altLang="ru-RU" dirty="0" smtClean="0"/>
          </a:p>
          <a:p>
            <a:pPr marL="69850" indent="0" algn="ctr">
              <a:buFont typeface="Wingdings 2" panose="05020102010507070707" pitchFamily="18" charset="2"/>
              <a:buNone/>
            </a:pPr>
            <a:r>
              <a:rPr lang="ru-RU" altLang="ru-RU" dirty="0" smtClean="0"/>
              <a:t>Адаптация в лицее РГУПС</a:t>
            </a:r>
          </a:p>
          <a:p>
            <a:pPr marL="69850" indent="0" algn="ctr">
              <a:buFont typeface="Wingdings 2" panose="05020102010507070707" pitchFamily="18" charset="2"/>
              <a:buNone/>
            </a:pPr>
            <a:endParaRPr lang="ru-RU" altLang="ru-RU" dirty="0" smtClean="0"/>
          </a:p>
          <a:p>
            <a:pPr marL="69850" indent="0" algn="ctr">
              <a:buFont typeface="Wingdings 2" panose="05020102010507070707" pitchFamily="18" charset="2"/>
              <a:buNone/>
            </a:pPr>
            <a:r>
              <a:rPr lang="ru-RU" altLang="ru-RU" dirty="0" smtClean="0"/>
              <a:t>Особый ребенок</a:t>
            </a:r>
            <a:endParaRPr lang="ru-RU" altLang="ru-RU" dirty="0" smtClean="0"/>
          </a:p>
          <a:p>
            <a:pPr marL="69850" indent="0" algn="ctr">
              <a:buFont typeface="Wingdings 2" panose="05020102010507070707" pitchFamily="18" charset="2"/>
              <a:buNone/>
            </a:pPr>
            <a:endParaRPr lang="ru-RU" altLang="ru-RU" dirty="0" smtClean="0"/>
          </a:p>
          <a:p>
            <a:pPr marL="69850" indent="0" algn="ctr">
              <a:buFont typeface="Wingdings 2" panose="05020102010507070707" pitchFamily="18" charset="2"/>
              <a:buNone/>
            </a:pPr>
            <a:r>
              <a:rPr lang="ru-RU" altLang="ru-RU" dirty="0" smtClean="0"/>
              <a:t>Воспитатель</a:t>
            </a:r>
          </a:p>
          <a:p>
            <a:pPr marL="69850" indent="0" algn="ctr">
              <a:buFont typeface="Wingdings 2" panose="05020102010507070707" pitchFamily="18" charset="2"/>
              <a:buNone/>
            </a:pPr>
            <a:endParaRPr lang="ru-RU" altLang="ru-RU" dirty="0" smtClean="0"/>
          </a:p>
          <a:p>
            <a:pPr marL="69850" indent="0" algn="ctr">
              <a:buFont typeface="Wingdings 2" panose="05020102010507070707" pitchFamily="18" charset="2"/>
              <a:buNone/>
            </a:pPr>
            <a:r>
              <a:rPr lang="ru-RU" altLang="ru-RU" dirty="0" smtClean="0"/>
              <a:t>Интерес к психологии</a:t>
            </a:r>
            <a:endParaRPr lang="ru-RU" altLang="ru-RU" dirty="0" smtClean="0"/>
          </a:p>
          <a:p>
            <a:pPr marL="69850" indent="0">
              <a:buFont typeface="Wingdings 2" panose="05020102010507070707" pitchFamily="18" charset="2"/>
              <a:buNone/>
            </a:pPr>
            <a:endParaRPr lang="ru-RU" altLang="ru-RU" dirty="0" smtClean="0"/>
          </a:p>
        </p:txBody>
      </p:sp>
      <p:sp>
        <p:nvSpPr>
          <p:cNvPr id="2" name="Стрелка вниз 1"/>
          <p:cNvSpPr/>
          <p:nvPr/>
        </p:nvSpPr>
        <p:spPr>
          <a:xfrm>
            <a:off x="4140200" y="2312988"/>
            <a:ext cx="484188" cy="36036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5" name="Стрелка вниз 4"/>
          <p:cNvSpPr/>
          <p:nvPr/>
        </p:nvSpPr>
        <p:spPr>
          <a:xfrm>
            <a:off x="4149725" y="3216275"/>
            <a:ext cx="484188" cy="36036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6" name="Стрелка вниз 5"/>
          <p:cNvSpPr/>
          <p:nvPr/>
        </p:nvSpPr>
        <p:spPr>
          <a:xfrm>
            <a:off x="4149725" y="4113213"/>
            <a:ext cx="484188" cy="35877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7" name="Стрелка вниз 6"/>
          <p:cNvSpPr/>
          <p:nvPr/>
        </p:nvSpPr>
        <p:spPr>
          <a:xfrm>
            <a:off x="4189413" y="5027613"/>
            <a:ext cx="484187" cy="36036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8" name="Стрелка вниз 7"/>
          <p:cNvSpPr/>
          <p:nvPr/>
        </p:nvSpPr>
        <p:spPr>
          <a:xfrm>
            <a:off x="4189412" y="5633578"/>
            <a:ext cx="484187" cy="36036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</p:spTree>
  </p:cSld>
  <p:clrMapOvr>
    <a:masterClrMapping/>
  </p:clrMapOvr>
  <p:transition spd="slow" advTm="80635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11188" y="2349500"/>
            <a:ext cx="4392612" cy="3508375"/>
          </a:xfrm>
        </p:spPr>
        <p:txBody>
          <a:bodyPr rtlCol="0">
            <a:normAutofit lnSpcReduction="10000"/>
          </a:bodyPr>
          <a:lstStyle/>
          <a:p>
            <a:pPr indent="-274320" eaLnBrk="1" fontAlgn="auto" hangingPunct="1">
              <a:spcAft>
                <a:spcPts val="0"/>
              </a:spcAft>
              <a:defRPr/>
            </a:pPr>
            <a:r>
              <a:rPr lang="ru-RU" dirty="0" smtClean="0"/>
              <a:t>2003 г – высшее образование Ростовский Государственный Университет механико-математический факультет</a:t>
            </a:r>
            <a:endParaRPr lang="ru-RU" dirty="0" smtClean="0"/>
          </a:p>
          <a:p>
            <a:pPr marL="68580" indent="0" eaLnBrk="1" fontAlgn="auto" hangingPunct="1">
              <a:spcAft>
                <a:spcPts val="0"/>
              </a:spcAft>
              <a:buFont typeface="Wingdings 2" panose="05020102010507070707" pitchFamily="18" charset="2"/>
              <a:buNone/>
              <a:defRPr/>
            </a:pPr>
            <a:endParaRPr lang="ru-RU" dirty="0"/>
          </a:p>
          <a:p>
            <a:pPr indent="-274320" eaLnBrk="1" fontAlgn="auto" hangingPunct="1">
              <a:spcAft>
                <a:spcPts val="0"/>
              </a:spcAft>
              <a:defRPr/>
            </a:pPr>
            <a:r>
              <a:rPr lang="ru-RU" dirty="0" smtClean="0"/>
              <a:t>2011 г – переквалификация ЮФУ «Практическая психология»</a:t>
            </a:r>
            <a:endParaRPr lang="ru-RU" dirty="0" smtClean="0"/>
          </a:p>
          <a:p>
            <a:pPr indent="-274320" eaLnBrk="1" fontAlgn="auto" hangingPunct="1">
              <a:spcAft>
                <a:spcPts val="0"/>
              </a:spcAft>
              <a:defRPr/>
            </a:pPr>
            <a:endParaRPr lang="ru-RU" dirty="0"/>
          </a:p>
          <a:p>
            <a:pPr indent="-274320">
              <a:defRPr/>
            </a:pPr>
            <a:r>
              <a:rPr lang="ru-RU" dirty="0" smtClean="0"/>
              <a:t>2020 г </a:t>
            </a:r>
            <a:r>
              <a:rPr lang="ru-RU" dirty="0"/>
              <a:t>- степень магистра </a:t>
            </a:r>
          </a:p>
          <a:p>
            <a:pPr indent="-274320">
              <a:defRPr/>
            </a:pPr>
            <a:r>
              <a:rPr lang="ru-RU" dirty="0"/>
              <a:t>ЮФУ Психолого-педагогическое образование</a:t>
            </a:r>
          </a:p>
          <a:p>
            <a:pPr indent="-274320" eaLnBrk="1" fontAlgn="auto" hangingPunct="1">
              <a:spcAft>
                <a:spcPts val="0"/>
              </a:spcAft>
              <a:defRPr/>
            </a:pPr>
            <a:endParaRPr lang="ru-RU" dirty="0"/>
          </a:p>
          <a:p>
            <a:pPr indent="-274320" eaLnBrk="1" fontAlgn="auto" hangingPunct="1"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" name="TextBox 1"/>
          <p:cNvSpPr txBox="1"/>
          <p:nvPr/>
        </p:nvSpPr>
        <p:spPr>
          <a:xfrm>
            <a:off x="899592" y="548680"/>
            <a:ext cx="271664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Образование</a:t>
            </a:r>
            <a:endParaRPr lang="ru-RU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88024" y="0"/>
            <a:ext cx="4355976" cy="215450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8024" y="2072609"/>
            <a:ext cx="4320604" cy="221785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16016" y="4238691"/>
            <a:ext cx="4427984" cy="2574901"/>
          </a:xfrm>
          <a:prstGeom prst="rect">
            <a:avLst/>
          </a:prstGeom>
        </p:spPr>
      </p:pic>
    </p:spTree>
  </p:cSld>
  <p:clrMapOvr>
    <a:masterClrMapping/>
  </p:clrMapOvr>
  <p:transition spd="slow" advTm="31756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altLang="ru-RU" dirty="0" smtClean="0"/>
              <a:t>Начало работы по профессии</a:t>
            </a:r>
          </a:p>
        </p:txBody>
      </p:sp>
      <p:sp>
        <p:nvSpPr>
          <p:cNvPr id="12291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69850" indent="0" algn="ctr">
              <a:buFont typeface="Wingdings 2" panose="05020102010507070707" pitchFamily="18" charset="2"/>
              <a:buNone/>
            </a:pPr>
            <a:r>
              <a:rPr lang="ru-RU" altLang="ru-RU" dirty="0" smtClean="0"/>
              <a:t>Октябрь 2010 </a:t>
            </a:r>
            <a:r>
              <a:rPr lang="ru-RU" altLang="ru-RU" dirty="0" smtClean="0"/>
              <a:t>года – поступление на работу в </a:t>
            </a:r>
            <a:r>
              <a:rPr lang="ru-RU" altLang="ru-RU" dirty="0" smtClean="0"/>
              <a:t>ДЕТСКИЙ САД в должности воспитателя</a:t>
            </a:r>
          </a:p>
          <a:p>
            <a:pPr marL="69850" indent="0" algn="ctr">
              <a:buFont typeface="Wingdings 2" panose="05020102010507070707" pitchFamily="18" charset="2"/>
              <a:buNone/>
            </a:pPr>
            <a:r>
              <a:rPr lang="ru-RU" altLang="ru-RU" dirty="0" smtClean="0"/>
              <a:t>Октябрь 2016 года – должность </a:t>
            </a:r>
            <a:r>
              <a:rPr lang="ru-RU" altLang="ru-RU" dirty="0" err="1" smtClean="0"/>
              <a:t>педагаго</a:t>
            </a:r>
            <a:r>
              <a:rPr lang="ru-RU" altLang="ru-RU" dirty="0" smtClean="0"/>
              <a:t>-психолога</a:t>
            </a:r>
            <a:endParaRPr lang="ru-RU" altLang="ru-RU" dirty="0" smtClean="0"/>
          </a:p>
          <a:p>
            <a:pPr marL="69850" indent="0" algn="ctr">
              <a:buFont typeface="Wingdings 2" panose="05020102010507070707" pitchFamily="18" charset="2"/>
              <a:buNone/>
            </a:pPr>
            <a:endParaRPr lang="ru-RU" altLang="ru-RU" dirty="0" smtClean="0"/>
          </a:p>
        </p:txBody>
      </p:sp>
      <p:pic>
        <p:nvPicPr>
          <p:cNvPr id="12292" name="Picture 2" descr="C:\Users\Анна\Кис\Работа\Школа\2016-2017 год\МЕРОПРИЯТИЯ И КОНКУРСЫ\Конкурс пед-псих года\Презентация А.В.Чеканова\фото\4702246_stock-vector-vector-abstract-anniversary-bursting-firework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3645024"/>
            <a:ext cx="5616575" cy="302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100040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42988" y="1700213"/>
            <a:ext cx="6777037" cy="4132262"/>
          </a:xfrm>
        </p:spPr>
        <p:txBody>
          <a:bodyPr rtlCol="0">
            <a:normAutofit/>
          </a:bodyPr>
          <a:lstStyle/>
          <a:p>
            <a:pPr indent="-274320" eaLnBrk="1" fontAlgn="auto" hangingPunct="1">
              <a:spcAft>
                <a:spcPts val="0"/>
              </a:spcAft>
              <a:defRPr/>
            </a:pPr>
            <a:endParaRPr lang="ru-RU" sz="1100" dirty="0" smtClean="0"/>
          </a:p>
          <a:p>
            <a:pPr eaLnBrk="1" hangingPunct="1">
              <a:defRPr/>
            </a:pPr>
            <a:r>
              <a:rPr lang="ru-RU" altLang="ru-RU" dirty="0" smtClean="0"/>
              <a:t>Девиз </a:t>
            </a:r>
            <a:r>
              <a:rPr lang="ru-RU" dirty="0" smtClean="0"/>
              <a:t>«Хочешь изменить ситуацию – измени отношение к ней!" </a:t>
            </a:r>
          </a:p>
          <a:p>
            <a:pPr eaLnBrk="1" hangingPunct="1">
              <a:defRPr/>
            </a:pPr>
            <a:endParaRPr lang="ru-RU" sz="1100" dirty="0" smtClean="0"/>
          </a:p>
          <a:p>
            <a:pPr eaLnBrk="1" hangingPunct="1">
              <a:defRPr/>
            </a:pPr>
            <a:r>
              <a:rPr lang="ru-RU" altLang="ru-RU" dirty="0" smtClean="0"/>
              <a:t>Профессиональное кредо: </a:t>
            </a:r>
            <a:r>
              <a:rPr lang="ru-RU" dirty="0" smtClean="0"/>
              <a:t>«Самый действенный способ воспитания - это личный пример» </a:t>
            </a:r>
            <a:endParaRPr lang="ru-RU" altLang="ru-RU" dirty="0" smtClean="0"/>
          </a:p>
          <a:p>
            <a:pPr indent="-274320" eaLnBrk="1" fontAlgn="auto" hangingPunct="1">
              <a:spcAft>
                <a:spcPts val="0"/>
              </a:spcAft>
              <a:defRPr/>
            </a:pPr>
            <a:endParaRPr lang="ru-RU" dirty="0" smtClean="0"/>
          </a:p>
          <a:p>
            <a:pPr indent="-274320" eaLnBrk="1" fontAlgn="auto" hangingPunct="1">
              <a:spcAft>
                <a:spcPts val="0"/>
              </a:spcAft>
              <a:defRPr/>
            </a:pPr>
            <a:r>
              <a:rPr lang="ru-RU" dirty="0"/>
              <a:t>«По какой бы дороге ты не шёл, ты не найдёшь границ души, настолько она глубока». </a:t>
            </a:r>
            <a:br>
              <a:rPr lang="ru-RU" dirty="0"/>
            </a:br>
            <a:r>
              <a:rPr lang="ru-RU" dirty="0"/>
              <a:t>                                  Гераклит </a:t>
            </a:r>
          </a:p>
          <a:p>
            <a:pPr indent="-274320" eaLnBrk="1" fontAlgn="auto" hangingPunct="1">
              <a:spcAft>
                <a:spcPts val="0"/>
              </a:spcAft>
              <a:defRPr/>
            </a:pPr>
            <a:endParaRPr lang="ru-RU" dirty="0" smtClean="0"/>
          </a:p>
          <a:p>
            <a:pPr indent="-274320" eaLnBrk="1" fontAlgn="auto" hangingPunct="1">
              <a:spcAft>
                <a:spcPts val="0"/>
              </a:spcAft>
              <a:defRPr/>
            </a:pPr>
            <a:endParaRPr lang="ru-RU" dirty="0" smtClean="0"/>
          </a:p>
          <a:p>
            <a:pPr indent="-274320" eaLnBrk="1" fontAlgn="auto" hangingPunct="1">
              <a:spcAft>
                <a:spcPts val="0"/>
              </a:spcAft>
              <a:defRPr/>
            </a:pPr>
            <a:endParaRPr lang="ru-RU" dirty="0"/>
          </a:p>
          <a:p>
            <a:pPr indent="-274320" eaLnBrk="1" fontAlgn="auto" hangingPunct="1">
              <a:spcAft>
                <a:spcPts val="0"/>
              </a:spcAft>
              <a:defRPr/>
            </a:pPr>
            <a:endParaRPr lang="ru-RU" sz="800" dirty="0" smtClean="0"/>
          </a:p>
        </p:txBody>
      </p:sp>
      <p:sp>
        <p:nvSpPr>
          <p:cNvPr id="4" name="Прямоугольник 3"/>
          <p:cNvSpPr/>
          <p:nvPr/>
        </p:nvSpPr>
        <p:spPr>
          <a:xfrm>
            <a:off x="2195736" y="836712"/>
            <a:ext cx="506837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Профессиональная позиция</a:t>
            </a:r>
            <a:endParaRPr lang="ru-RU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 advTm="25075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Объект 2"/>
          <p:cNvSpPr>
            <a:spLocks noGrp="1"/>
          </p:cNvSpPr>
          <p:nvPr>
            <p:ph idx="1"/>
          </p:nvPr>
        </p:nvSpPr>
        <p:spPr>
          <a:xfrm>
            <a:off x="684213" y="1916113"/>
            <a:ext cx="7632700" cy="4060825"/>
          </a:xfrm>
        </p:spPr>
        <p:txBody>
          <a:bodyPr>
            <a:normAutofit lnSpcReduction="10000"/>
          </a:bodyPr>
          <a:lstStyle/>
          <a:p>
            <a:pPr>
              <a:lnSpc>
                <a:spcPct val="150000"/>
              </a:lnSpc>
            </a:pPr>
            <a:r>
              <a:rPr lang="ru-RU" altLang="ru-RU" dirty="0" smtClean="0"/>
              <a:t>Диагностическая деятельность</a:t>
            </a:r>
          </a:p>
          <a:p>
            <a:pPr>
              <a:lnSpc>
                <a:spcPct val="150000"/>
              </a:lnSpc>
            </a:pPr>
            <a:r>
              <a:rPr lang="ru-RU" altLang="ru-RU" dirty="0" smtClean="0"/>
              <a:t>Консультативная деятельность</a:t>
            </a:r>
          </a:p>
          <a:p>
            <a:pPr>
              <a:lnSpc>
                <a:spcPct val="150000"/>
              </a:lnSpc>
            </a:pPr>
            <a:r>
              <a:rPr lang="ru-RU" altLang="ru-RU" dirty="0" smtClean="0"/>
              <a:t>Коррекционная и развивающая деятельность</a:t>
            </a:r>
          </a:p>
          <a:p>
            <a:pPr>
              <a:lnSpc>
                <a:spcPct val="150000"/>
              </a:lnSpc>
            </a:pPr>
            <a:r>
              <a:rPr lang="ru-RU" altLang="ru-RU" dirty="0" smtClean="0"/>
              <a:t>Просветительская деятельность</a:t>
            </a:r>
          </a:p>
          <a:p>
            <a:pPr>
              <a:lnSpc>
                <a:spcPct val="150000"/>
              </a:lnSpc>
            </a:pPr>
            <a:r>
              <a:rPr lang="ru-RU" altLang="ru-RU" dirty="0" smtClean="0"/>
              <a:t>Экспертная деятельность</a:t>
            </a:r>
          </a:p>
          <a:p>
            <a:pPr>
              <a:lnSpc>
                <a:spcPct val="150000"/>
              </a:lnSpc>
            </a:pPr>
            <a:r>
              <a:rPr lang="ru-RU" altLang="ru-RU" dirty="0" smtClean="0"/>
              <a:t>Организационно-методическая деятельность</a:t>
            </a:r>
          </a:p>
          <a:p>
            <a:pPr>
              <a:lnSpc>
                <a:spcPct val="150000"/>
              </a:lnSpc>
            </a:pPr>
            <a:r>
              <a:rPr lang="ru-RU" altLang="ru-RU" dirty="0" smtClean="0"/>
              <a:t>Повышение квалификации</a:t>
            </a:r>
          </a:p>
        </p:txBody>
      </p:sp>
      <p:pic>
        <p:nvPicPr>
          <p:cNvPr id="4" name="BB05233.wav">
            <a:hlinkClick r:id="" action="ppaction://media"/>
          </p:cNvPr>
          <p:cNvPicPr>
            <a:picLocks noChangeAspect="1"/>
          </p:cNvPicPr>
          <p:nvPr>
            <a:wavAudioFile r:embed="rId1" name="BB05C802.wav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0738" y="6154738"/>
            <a:ext cx="487362" cy="48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771800" y="764704"/>
            <a:ext cx="382495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Направления работы</a:t>
            </a:r>
            <a:endParaRPr lang="ru-RU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 advTm="1817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332656"/>
            <a:ext cx="878497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Коррекционная и развивающая деятельность</a:t>
            </a:r>
            <a:endParaRPr lang="ru-RU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979712" y="1052736"/>
            <a:ext cx="4572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Фантазируем, играем,</a:t>
            </a:r>
          </a:p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Что-то вместе собираем</a:t>
            </a:r>
          </a:p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В настроении отличном,</a:t>
            </a:r>
          </a:p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В кабинете необычном.</a:t>
            </a:r>
          </a:p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Лиз, Денисов, Саш и Маш –</a:t>
            </a:r>
          </a:p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Любит всех психолог наш.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1124744"/>
            <a:ext cx="2784309" cy="208823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50624" y="1087560"/>
            <a:ext cx="1973296" cy="410445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75103" y="3145898"/>
            <a:ext cx="2578166" cy="3437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6681576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6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1397</TotalTime>
  <Words>261</Words>
  <Application>Microsoft Office PowerPoint</Application>
  <PresentationFormat>Экран (4:3)</PresentationFormat>
  <Paragraphs>77</Paragraphs>
  <Slides>16</Slides>
  <Notes>0</Notes>
  <HiddenSlides>1</HiddenSlides>
  <MMClips>5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21" baseType="lpstr">
      <vt:lpstr>Century Gothic</vt:lpstr>
      <vt:lpstr>Arial</vt:lpstr>
      <vt:lpstr>Wingdings 2</vt:lpstr>
      <vt:lpstr>Calibri</vt:lpstr>
      <vt:lpstr>Тема Office</vt:lpstr>
      <vt:lpstr>Презентация PowerPoint</vt:lpstr>
      <vt:lpstr>Презентация PowerPoint</vt:lpstr>
      <vt:lpstr>Презентация PowerPoint</vt:lpstr>
      <vt:lpstr>Путь к профессии</vt:lpstr>
      <vt:lpstr>Презентация PowerPoint</vt:lpstr>
      <vt:lpstr>Начало работы по профессии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Просветительская деятельность</vt:lpstr>
      <vt:lpstr>Презентация PowerPoint</vt:lpstr>
      <vt:lpstr>Презентация PowerPoint</vt:lpstr>
      <vt:lpstr>СПАСИБО!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педагога- психолога  МБОУ  Горковской  СОШ  Анны Валерьевны Чекановой</dc:title>
  <dc:creator>Анна</dc:creator>
  <cp:lastModifiedBy>uuw</cp:lastModifiedBy>
  <cp:revision>95</cp:revision>
  <dcterms:created xsi:type="dcterms:W3CDTF">2016-12-06T10:08:11Z</dcterms:created>
  <dcterms:modified xsi:type="dcterms:W3CDTF">2020-11-16T20:43:21Z</dcterms:modified>
</cp:coreProperties>
</file>